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08">
          <p15:clr>
            <a:srgbClr val="747775"/>
          </p15:clr>
        </p15:guide>
        <p15:guide id="2" pos="292">
          <p15:clr>
            <a:srgbClr val="747775"/>
          </p15:clr>
        </p15:guide>
        <p15:guide id="3" orient="horz" pos="2880">
          <p15:clr>
            <a:srgbClr val="747775"/>
          </p15:clr>
        </p15:guide>
        <p15:guide id="4" pos="5472">
          <p15:clr>
            <a:srgbClr val="747775"/>
          </p15:clr>
        </p15:guide>
        <p15:guide id="5" orient="horz"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08" orient="horz"/>
        <p:guide pos="292"/>
        <p:guide pos="2880" orient="horz"/>
        <p:guide pos="5472"/>
        <p:guide pos="288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8ebe7161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8ebe7161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8ebe7161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8ebe7161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8ebe7161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8ebe7161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8ebe7161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78ebe7161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78ebe7161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78ebe7161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8ebe7161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8ebe7161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8ebe7161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8ebe7161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8ebe716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78ebe716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8ebe716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78ebe716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8ebe716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78ebe716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7711456c3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7711456c3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8ebe716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8ebe716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8ebe716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8ebe716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8ebe7161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78ebe7161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78ebe716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78ebe716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89ac428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89ac428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8ebe7161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8ebe7161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8ebe7161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78ebe7161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8ebe7161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8ebe7161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78ebe7161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78ebe7161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78ebe7161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8ebe7161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hyperlink" Target="https://creativecommons.org/licenses/by/4.0/"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title="logo_osp_2021_h.png"/>
          <p:cNvPicPr preferRelativeResize="0"/>
          <p:nvPr/>
        </p:nvPicPr>
        <p:blipFill>
          <a:blip r:embed="rId1">
            <a:alphaModFix/>
          </a:blip>
          <a:stretch>
            <a:fillRect/>
          </a:stretch>
        </p:blipFill>
        <p:spPr>
          <a:xfrm>
            <a:off x="8472450" y="4731913"/>
            <a:ext cx="256225" cy="256225"/>
          </a:xfrm>
          <a:prstGeom prst="rect">
            <a:avLst/>
          </a:prstGeom>
          <a:noFill/>
          <a:ln>
            <a:noFill/>
          </a:ln>
        </p:spPr>
      </p:pic>
      <p:sp>
        <p:nvSpPr>
          <p:cNvPr id="10" name="Google Shape;10;p1"/>
          <p:cNvSpPr txBox="1"/>
          <p:nvPr/>
        </p:nvSpPr>
        <p:spPr>
          <a:xfrm>
            <a:off x="3911800" y="4703625"/>
            <a:ext cx="498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8.01 2025.08.28.08     Copyright © 2025 MobileGIS Ltd - Licence </a:t>
            </a:r>
            <a:r>
              <a:rPr lang="en" sz="1000" u="sng">
                <a:solidFill>
                  <a:schemeClr val="hlink"/>
                </a:solidFill>
                <a:hlinkClick r:id="rId2"/>
              </a:rPr>
              <a:t>CC-BY 4.0</a:t>
            </a:r>
            <a:r>
              <a:rPr lang="en" sz="1000">
                <a:solidFill>
                  <a:schemeClr val="dk2"/>
                </a:solidFill>
              </a:rPr>
              <a:t> </a:t>
            </a:r>
            <a:endParaRPr sz="1000">
              <a:solidFill>
                <a:schemeClr val="dk2"/>
              </a:solidFill>
            </a:endParaRPr>
          </a:p>
        </p:txBody>
      </p:sp>
      <p:sp>
        <p:nvSpPr>
          <p:cNvPr id="11" name="Google Shape;11;p1"/>
          <p:cNvSpPr txBox="1"/>
          <p:nvPr/>
        </p:nvSpPr>
        <p:spPr>
          <a:xfrm>
            <a:off x="469600" y="4515525"/>
            <a:ext cx="344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rPr>
              <a:t>For Review Only</a:t>
            </a:r>
            <a:endParaRPr b="1" sz="1300">
              <a:solidFill>
                <a:srgbClr val="FF0000"/>
              </a:solidFill>
            </a:endParaRPr>
          </a:p>
          <a:p>
            <a:pPr indent="0" lvl="0" marL="0" rtl="0" algn="l">
              <a:spcBef>
                <a:spcPts val="0"/>
              </a:spcBef>
              <a:spcAft>
                <a:spcPts val="0"/>
              </a:spcAft>
              <a:buNone/>
            </a:pPr>
            <a:r>
              <a:rPr b="1" lang="en" sz="1300">
                <a:solidFill>
                  <a:srgbClr val="FF0000"/>
                </a:solidFill>
              </a:rPr>
              <a:t>Do Not Publish</a:t>
            </a:r>
            <a:endParaRPr b="1" sz="1300">
              <a:solidFill>
                <a:srgbClr val="FF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0.png"/></Relationships>
</file>

<file path=ppt/slides/_rels/slide17.xml.rels><?xml version="1.0" encoding="UTF-8" standalone="yes"?><Relationships xmlns="http://schemas.openxmlformats.org/package/2006/relationships"><Relationship Id="rId20" Type="http://schemas.openxmlformats.org/officeDocument/2006/relationships/hyperlink" Target="https://books.google.com/books/about/Foraging_Theory.html?id=DVxvu-qDsaIC&amp;utm_source=chatgpt.com" TargetMode="External"/><Relationship Id="rId22" Type="http://schemas.openxmlformats.org/officeDocument/2006/relationships/hyperlink" Target="https://onlinelibrary.wiley.com/doi/pdf/10.1111/j.1461-0248.2004.00661.x?utm_source=chatgpt.com" TargetMode="External"/><Relationship Id="rId21" Type="http://schemas.openxmlformats.org/officeDocument/2006/relationships/hyperlink" Target="https://books.google.com/books/about/Foraging_Theory.html?id=DVxvu-qDsaIC&amp;utm_source=chatgpt.com" TargetMode="External"/><Relationship Id="rId24" Type="http://schemas.openxmlformats.org/officeDocument/2006/relationships/hyperlink" Target="https://onlinelibrary.wiley.com/doi/pdf/10.1111/j.1461-0248.2004.00661.x?utm_source=chatgpt.com" TargetMode="External"/><Relationship Id="rId23" Type="http://schemas.openxmlformats.org/officeDocument/2006/relationships/hyperlink" Target="https://onlinelibrary.wiley.com/doi/pdf/10.1111/j.1461-0248.2004.00661.x?utm_source=chatgpt.com"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gambusia.zo.ncsu.edu/readings/Lima%20and%20Dill%201990.pdf?utm_source=chatgpt.com" TargetMode="External"/><Relationship Id="rId4" Type="http://schemas.openxmlformats.org/officeDocument/2006/relationships/hyperlink" Target="https://gambusia.zo.ncsu.edu/readings/Lima%20and%20Dill%201990.pdf?utm_source=chatgpt.com" TargetMode="External"/><Relationship Id="rId9" Type="http://schemas.openxmlformats.org/officeDocument/2006/relationships/hyperlink" Target="https://www.jstor.org/stable/pdf/10.1086/657437.pdf?addFooter=false&amp;utm_source=chatgpt.com" TargetMode="External"/><Relationship Id="rId26" Type="http://schemas.openxmlformats.org/officeDocument/2006/relationships/hyperlink" Target="https://link.springer.com/article/10.1007/s00265-006-0172-6?utm_source=chatgpt.com" TargetMode="External"/><Relationship Id="rId25" Type="http://schemas.openxmlformats.org/officeDocument/2006/relationships/hyperlink" Target="https://link.springer.com/article/10.1007/s00265-006-0172-6?utm_source=chatgpt.com" TargetMode="External"/><Relationship Id="rId5" Type="http://schemas.openxmlformats.org/officeDocument/2006/relationships/hyperlink" Target="https://gambusia.zo.ncsu.edu/readings/Lima%20and%20Dill%201990.pdf?utm_source=chatgpt.com" TargetMode="External"/><Relationship Id="rId6" Type="http://schemas.openxmlformats.org/officeDocument/2006/relationships/hyperlink" Target="https://www.cell.com/trends/ecology-evolution/fulltext/S0169-5347%2899%2901766-8?utm_source=chatgpt.com" TargetMode="External"/><Relationship Id="rId7" Type="http://schemas.openxmlformats.org/officeDocument/2006/relationships/hyperlink" Target="https://www.cell.com/trends/ecology-evolution/fulltext/S0169-5347%2899%2901766-8?utm_source=chatgpt.com" TargetMode="External"/><Relationship Id="rId8" Type="http://schemas.openxmlformats.org/officeDocument/2006/relationships/hyperlink" Target="https://www.sciencedirect.com/science/article/pii/S0003347209002759?utm_source=chatgpt.com" TargetMode="External"/><Relationship Id="rId11" Type="http://schemas.openxmlformats.org/officeDocument/2006/relationships/hyperlink" Target="https://www.predatordefense.org/agencies/docs/research_LandscapeOfFear_Laundre_2010.pdf?utm_source=chatgpt.com" TargetMode="External"/><Relationship Id="rId10" Type="http://schemas.openxmlformats.org/officeDocument/2006/relationships/hyperlink" Target="https://www.jstor.org/stable/pdf/10.1086/657437.pdf?addFooter=false&amp;utm_source=chatgpt.com" TargetMode="External"/><Relationship Id="rId13" Type="http://schemas.openxmlformats.org/officeDocument/2006/relationships/hyperlink" Target="https://www.sciencedirect.com/science/article/pii/S0169534719300199?utm_source=chatgpt.com" TargetMode="External"/><Relationship Id="rId12" Type="http://schemas.openxmlformats.org/officeDocument/2006/relationships/hyperlink" Target="https://www.predatordefense.org/agencies/docs/research_LandscapeOfFear_Laundre_2010.pdf?utm_source=chatgpt.com" TargetMode="External"/><Relationship Id="rId15" Type="http://schemas.openxmlformats.org/officeDocument/2006/relationships/hyperlink" Target="https://peerj.com/articles/3772/?utm_source=chatgpt.com" TargetMode="External"/><Relationship Id="rId14" Type="http://schemas.openxmlformats.org/officeDocument/2006/relationships/hyperlink" Target="https://peerj.com/articles/3772/?utm_source=chatgpt.com" TargetMode="External"/><Relationship Id="rId17" Type="http://schemas.openxmlformats.org/officeDocument/2006/relationships/hyperlink" Target="https://link.springer.com/article/10.1007/BF00395696?utm_source=chatgpt.com" TargetMode="External"/><Relationship Id="rId16" Type="http://schemas.openxmlformats.org/officeDocument/2006/relationships/hyperlink" Target="https://link.springer.com/article/10.1007/BF00395696?utm_source=chatgpt.com" TargetMode="External"/><Relationship Id="rId19" Type="http://schemas.openxmlformats.org/officeDocument/2006/relationships/hyperlink" Target="https://books.google.com/books/about/Foraging_Theory.html?id=DVxvu-qDsaIC&amp;utm_source=chatgpt.com" TargetMode="External"/><Relationship Id="rId18" Type="http://schemas.openxmlformats.org/officeDocument/2006/relationships/hyperlink" Target="https://link.springer.com/article/10.1007/BF00395696?utm_source=chatgpt.com" TargetMode="External"/></Relationships>
</file>

<file path=ppt/slides/_rels/slide18.xml.rels><?xml version="1.0" encoding="UTF-8" standalone="yes"?><Relationships xmlns="http://schemas.openxmlformats.org/package/2006/relationships"><Relationship Id="rId20" Type="http://schemas.openxmlformats.org/officeDocument/2006/relationships/hyperlink" Target="https://www.sciencedirect.com/science/article/pii/S0003347212004770?utm_source=chatgpt.com" TargetMode="External"/><Relationship Id="rId22" Type="http://schemas.openxmlformats.org/officeDocument/2006/relationships/hyperlink" Target="https://besjournals.onlinelibrary.wiley.com/doi/pdf/10.1046/j.0021-8790.2001.00565.x?utm_source=chatgpt.com" TargetMode="External"/><Relationship Id="rId21" Type="http://schemas.openxmlformats.org/officeDocument/2006/relationships/hyperlink" Target="https://www.sciencedirect.com/science/article/pii/S0003347212004770?utm_source=chatgpt.com"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findanexpert.unimelb.edu.au/scholarlywork/1012233-predator-vigilance-and-group-size-in-mammals-and-birds--a-critical-review-of-the-empirical-evidence?utm_source=chatgpt.com" TargetMode="External"/><Relationship Id="rId4" Type="http://schemas.openxmlformats.org/officeDocument/2006/relationships/hyperlink" Target="https://findanexpert.unimelb.edu.au/scholarlywork/1012233-predator-vigilance-and-group-size-in-mammals-and-birds--a-critical-review-of-the-empirical-evidence?utm_source=chatgpt.com" TargetMode="External"/><Relationship Id="rId9" Type="http://schemas.openxmlformats.org/officeDocument/2006/relationships/hyperlink" Target="https://academic.oup.com/beheco/article-abstract/19/6/1361/198609?utm_source=chatgpt.com" TargetMode="External"/><Relationship Id="rId5" Type="http://schemas.openxmlformats.org/officeDocument/2006/relationships/hyperlink" Target="https://findanexpert.unimelb.edu.au/scholarlywork/1012233-predator-vigilance-and-group-size-in-mammals-and-birds--a-critical-review-of-the-empirical-evidence?utm_source=chatgpt.com" TargetMode="External"/><Relationship Id="rId6" Type="http://schemas.openxmlformats.org/officeDocument/2006/relationships/hyperlink" Target="https://www.researchgate.net/profile/Pierre-Yves-Quenette/publication/279938336_Functions_of_vigilance_behavior_in_mammals_a_review/links/5a0c749da6fdcc39e9bf92a4/Functions-of-vigilance-behavior-in-mammals-a-review.pdf?utm_source=chatgpt.com" TargetMode="External"/><Relationship Id="rId7" Type="http://schemas.openxmlformats.org/officeDocument/2006/relationships/hyperlink" Target="https://www.researchgate.net/profile/Pierre-Yves-Quenette/publication/279938336_Functions_of_vigilance_behavior_in_mammals_a_review/links/5a0c749da6fdcc39e9bf92a4/Functions-of-vigilance-behavior-in-mammals-a-review.pdf?utm_source=chatgpt.com" TargetMode="External"/><Relationship Id="rId8" Type="http://schemas.openxmlformats.org/officeDocument/2006/relationships/hyperlink" Target="https://www.researchgate.net/profile/Pierre-Yves-Quenette/publication/279938336_Functions_of_vigilance_behavior_in_mammals_a_review/links/5a0c749da6fdcc39e9bf92a4/Functions-of-vigilance-behavior-in-mammals-a-review.pdf?utm_source=chatgpt.com" TargetMode="External"/><Relationship Id="rId11" Type="http://schemas.openxmlformats.org/officeDocument/2006/relationships/hyperlink" Target="https://academic.oup.com/beheco/article-abstract/19/6/1361/198609?utm_source=chatgpt.com" TargetMode="External"/><Relationship Id="rId10" Type="http://schemas.openxmlformats.org/officeDocument/2006/relationships/hyperlink" Target="https://academic.oup.com/beheco/article-abstract/19/6/1361/198609?utm_source=chatgpt.com" TargetMode="External"/><Relationship Id="rId13" Type="http://schemas.openxmlformats.org/officeDocument/2006/relationships/hyperlink" Target="https://www.sciencedirect.com/science/article/pii/S0376635703000020?utm_source=chatgpt.com" TargetMode="External"/><Relationship Id="rId12" Type="http://schemas.openxmlformats.org/officeDocument/2006/relationships/hyperlink" Target="https://www.sciencedirect.com/science/article/pii/S0376635703000020?utm_source=chatgpt.com" TargetMode="External"/><Relationship Id="rId15" Type="http://schemas.openxmlformats.org/officeDocument/2006/relationships/hyperlink" Target="https://faculty.washington.edu/robinet/vigilance.pdf?utm_source=chatgpt.com" TargetMode="External"/><Relationship Id="rId14" Type="http://schemas.openxmlformats.org/officeDocument/2006/relationships/hyperlink" Target="https://faculty.washington.edu/robinet/vigilance.pdf?utm_source=chatgpt.com" TargetMode="External"/><Relationship Id="rId17" Type="http://schemas.openxmlformats.org/officeDocument/2006/relationships/hyperlink" Target="https://link.springer.com/rwe/10.1007/978-3-319-16999-6_2704-1?utm_source=chatgpt.com" TargetMode="External"/><Relationship Id="rId16" Type="http://schemas.openxmlformats.org/officeDocument/2006/relationships/hyperlink" Target="https://link.springer.com/rwe/10.1007/978-3-319-16999-6_2704-1?utm_source=chatgpt.com" TargetMode="External"/><Relationship Id="rId19" Type="http://schemas.openxmlformats.org/officeDocument/2006/relationships/hyperlink" Target="https://journals.plos.org/plosone/article?id=10.1371%2Fjournal.pone.0025010&amp;utm_source=chatgpt.com" TargetMode="External"/><Relationship Id="rId18" Type="http://schemas.openxmlformats.org/officeDocument/2006/relationships/hyperlink" Target="https://journals.plos.org/plosone/article?id=10.1371%2Fjournal.pone.0025010&amp;utm_source=chatgp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sciencedirect.com/science/article/pii/S0376635711001999?utm_source=chatgpt.com" TargetMode="External"/><Relationship Id="rId4" Type="http://schemas.openxmlformats.org/officeDocument/2006/relationships/hyperlink" Target="https://www.sciencedirect.com/science/article/pii/S0376635711001999?utm_source=chatgpt.com" TargetMode="External"/><Relationship Id="rId9" Type="http://schemas.openxmlformats.org/officeDocument/2006/relationships/hyperlink" Target="https://academic.oup.com/beheco/article-abstract/20/5/936/209567?utm_source=chatgpt.com" TargetMode="External"/><Relationship Id="rId5" Type="http://schemas.openxmlformats.org/officeDocument/2006/relationships/hyperlink" Target="https://www.sciencedirect.com/science/article/pii/S0376635711001999?utm_source=chatgpt.com" TargetMode="External"/><Relationship Id="rId6" Type="http://schemas.openxmlformats.org/officeDocument/2006/relationships/hyperlink" Target="https://www.sciencedirect.com/science/article/pii/S0003347207003508?utm_source=chatgpt.com" TargetMode="External"/><Relationship Id="rId7" Type="http://schemas.openxmlformats.org/officeDocument/2006/relationships/hyperlink" Target="https://www.sciencedirect.com/science/article/pii/S0003347207003508?utm_source=chatgpt.com" TargetMode="External"/><Relationship Id="rId8" Type="http://schemas.openxmlformats.org/officeDocument/2006/relationships/hyperlink" Target="https://www.sciencedirect.com/science/article/pii/S0003347207003508?utm_source=chatgpt.com" TargetMode="External"/><Relationship Id="rId11" Type="http://schemas.openxmlformats.org/officeDocument/2006/relationships/hyperlink" Target="https://www.sciencedirect.com/science/article/pii/S0003347210004574?utm_source=chatgpt.com" TargetMode="External"/><Relationship Id="rId10" Type="http://schemas.openxmlformats.org/officeDocument/2006/relationships/hyperlink" Target="https://academic.oup.com/beheco/article-abstract/20/5/936/209567?utm_source=chatgpt.com" TargetMode="External"/><Relationship Id="rId13" Type="http://schemas.openxmlformats.org/officeDocument/2006/relationships/hyperlink" Target="https://etoecoevo.org/cont/publicaciones/etologia/Etologia_vol.2_pp.49-57_%281992%29.pdf?utm_source=chatgpt.com" TargetMode="External"/><Relationship Id="rId12" Type="http://schemas.openxmlformats.org/officeDocument/2006/relationships/hyperlink" Target="https://www.sciencedirect.com/science/article/pii/S0003347210004574?utm_source=chatgpt.com" TargetMode="External"/><Relationship Id="rId15" Type="http://schemas.openxmlformats.org/officeDocument/2006/relationships/hyperlink" Target="https://etoecoevo.org/cont/publicaciones/etologia/Etologia_vol.2_pp.49-57_%281992%29.pdf?utm_source=chatgpt.com" TargetMode="External"/><Relationship Id="rId14" Type="http://schemas.openxmlformats.org/officeDocument/2006/relationships/hyperlink" Target="https://etoecoevo.org/cont/publicaciones/etologia/Etologia_vol.2_pp.49-57_%281992%29.pdf?utm_source=chatgp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ece.uvic.ca/~bctill/papers/facerec/Emery2000.pdf?utm_source=chatgpt.com" TargetMode="External"/><Relationship Id="rId4" Type="http://schemas.openxmlformats.org/officeDocument/2006/relationships/hyperlink" Target="https://www.ece.uvic.ca/~bctill/papers/facerec/Emery2000.pdf?utm_source=chatgpt.com" TargetMode="External"/><Relationship Id="rId9" Type="http://schemas.openxmlformats.org/officeDocument/2006/relationships/hyperlink" Target="https://www.researchgate.net/profile/Thomas-Bugnyar/publication/6878770_Pilfering_ravens_Corvus_corax_adjust_their_behavior_to_social_context_and_identity_of_competitors/links/5581867508ae1b14a0a0fa8f/Pilfering-ravens-Corvus-corax-adjust-their-behavior-to-social-context-and-identity-of-competitors.pdf?utm_source=chatgpt.com" TargetMode="External"/><Relationship Id="rId5" Type="http://schemas.openxmlformats.org/officeDocument/2006/relationships/hyperlink" Target="https://www.frontiersin.org/journals/integrative-neuroscience/articles/10.3389/fnint.2010.00005/full?utm_source=chatgpt.com" TargetMode="External"/><Relationship Id="rId6" Type="http://schemas.openxmlformats.org/officeDocument/2006/relationships/hyperlink" Target="https://www.frontiersin.org/journals/integrative-neuroscience/articles/10.3389/fnint.2010.00005/full?utm_source=chatgpt.com" TargetMode="External"/><Relationship Id="rId7" Type="http://schemas.openxmlformats.org/officeDocument/2006/relationships/hyperlink" Target="https://www.sciencedirect.com/science/article/abs/pii/S000334720700156X?utm_source=chatgpt.com" TargetMode="External"/><Relationship Id="rId8" Type="http://schemas.openxmlformats.org/officeDocument/2006/relationships/hyperlink" Target="https://www.sciencedirect.com/science/article/abs/pii/S000334720700156X?utm_source=chatgpt.com" TargetMode="External"/><Relationship Id="rId11" Type="http://schemas.openxmlformats.org/officeDocument/2006/relationships/hyperlink" Target="https://www.frontiersin.org/journals/psychology/articles/10.3389/fpsyg.2020.604904/full?utm_source=chatgpt.com" TargetMode="External"/><Relationship Id="rId10" Type="http://schemas.openxmlformats.org/officeDocument/2006/relationships/hyperlink" Target="https://www.researchgate.net/profile/Thomas-Bugnyar/publication/6878770_Pilfering_ravens_Corvus_corax_adjust_their_behavior_to_social_context_and_identity_of_competitors/links/5581867508ae1b14a0a0fa8f/Pilfering-ravens-Corvus-corax-adjust-their-behavior-to-social-context-and-identity-of-competitors.pdf?utm_source=chatgpt.com" TargetMode="External"/><Relationship Id="rId13" Type="http://schemas.openxmlformats.org/officeDocument/2006/relationships/hyperlink" Target="https://www.frontiersin.org/journals/psychology/articles/10.3389/fpsyg.2020.604904/full?utm_source=chatgpt.com" TargetMode="External"/><Relationship Id="rId12" Type="http://schemas.openxmlformats.org/officeDocument/2006/relationships/hyperlink" Target="https://www.frontiersin.org/journals/psychology/articles/10.3389/fpsyg.2020.604904/full?utm_source=chatgpt.com" TargetMode="External"/><Relationship Id="rId15" Type="http://schemas.openxmlformats.org/officeDocument/2006/relationships/hyperlink" Target="https://www.sciencedirect.com/science/article/pii/S2589004225011186?utm_source=chatgpt.com" TargetMode="External"/><Relationship Id="rId14" Type="http://schemas.openxmlformats.org/officeDocument/2006/relationships/hyperlink" Target="https://www.sciencedirect.com/science/article/pii/S2589004225011186?utm_source=chatgpt.com" TargetMode="External"/><Relationship Id="rId17" Type="http://schemas.openxmlformats.org/officeDocument/2006/relationships/hyperlink" Target="https://www.sciencedirect.com/science/article/pii/S0003347213004818?utm_source=chatgpt.com" TargetMode="External"/><Relationship Id="rId16" Type="http://schemas.openxmlformats.org/officeDocument/2006/relationships/hyperlink" Target="https://www.sciencedirect.com/science/article/pii/S2589004225011186?utm_source=chatgpt.com" TargetMode="External"/><Relationship Id="rId19" Type="http://schemas.openxmlformats.org/officeDocument/2006/relationships/hyperlink" Target="https://www.sciencedirect.com/science/article/pii/S0003347213004818?utm_source=chatgpt.com" TargetMode="External"/><Relationship Id="rId18" Type="http://schemas.openxmlformats.org/officeDocument/2006/relationships/hyperlink" Target="https://www.sciencedirect.com/science/article/pii/S0003347213004818?utm_source=chatgp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yorzinskilab.org/wp-content/uploads/2021/02/yorzinskiplatt_2013.pdf?utm_source=chatgpt.com" TargetMode="External"/><Relationship Id="rId4" Type="http://schemas.openxmlformats.org/officeDocument/2006/relationships/hyperlink" Target="https://yorzinskilab.org/wp-content/uploads/2021/02/yorzinskiplatt_2013.pdf?utm_source=chatgpt.com" TargetMode="External"/><Relationship Id="rId9" Type="http://schemas.openxmlformats.org/officeDocument/2006/relationships/hyperlink" Target="https://www.researchgate.net/profile/Jessica-Yorzinski-2/publication/283077962_Eye_and_head_movements_shape_gaze_shifts_in_Indian_peafowl/links/562f771c08aeb2ca69621159/Eye-and-head-movements-shape-gaze-shifts-in-Indian-peafowl.pdf?utm_source=chatgpt.com" TargetMode="External"/><Relationship Id="rId5" Type="http://schemas.openxmlformats.org/officeDocument/2006/relationships/hyperlink" Target="https://yorzinskilab.org/wp-content/uploads/2021/02/yorzinskiplatt_2013.pdf?utm_source=chatgpt.com" TargetMode="External"/><Relationship Id="rId6" Type="http://schemas.openxmlformats.org/officeDocument/2006/relationships/hyperlink" Target="https://journals.biologists.com/jeb/article/216/16/3035/11559/Through-their-eyes-selective-attention-in-peahens?utm_source=chatgpt.com" TargetMode="External"/><Relationship Id="rId7" Type="http://schemas.openxmlformats.org/officeDocument/2006/relationships/hyperlink" Target="https://journals.biologists.com/jeb/article/216/16/3035/11559/Through-their-eyes-selective-attention-in-peahens?utm_source=chatgpt.com" TargetMode="External"/><Relationship Id="rId8" Type="http://schemas.openxmlformats.org/officeDocument/2006/relationships/hyperlink" Target="https://patricellilab.faculty.ucdavis.edu/wp-content/uploads/sites/147/2014/12/Yorzinski-et-al-Eyetracking-JExpB-2013.pdf?utm_source=chatgpt.com" TargetMode="External"/><Relationship Id="rId11" Type="http://schemas.openxmlformats.org/officeDocument/2006/relationships/hyperlink" Target="https://elifesciences.org/reviewed-preprints/95549v1?utm_source=chatgpt.com" TargetMode="External"/><Relationship Id="rId10" Type="http://schemas.openxmlformats.org/officeDocument/2006/relationships/hyperlink" Target="https://www.researchgate.net/profile/Jessica-Yorzinski-2/publication/283077962_Eye_and_head_movements_shape_gaze_shifts_in_Indian_peafowl/links/562f771c08aeb2ca69621159/Eye-and-head-movements-shape-gaze-shifts-in-Indian-peafowl.pdf?utm_source=chatgpt.com" TargetMode="External"/><Relationship Id="rId12" Type="http://schemas.openxmlformats.org/officeDocument/2006/relationships/hyperlink" Target="https://elifesciences.org/reviewed-preprints/95549v1?utm_source=chatgpt.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ocs.ogc.org/is/21-056r11/21-056r11.html?utm_source=chatgpt.com" TargetMode="External"/><Relationship Id="rId4" Type="http://schemas.openxmlformats.org/officeDocument/2006/relationships/hyperlink" Target="https://docs.ogc.org/is/21-056r11/21-056r11.html?utm_source=chatgpt.com" TargetMode="External"/><Relationship Id="rId5" Type="http://schemas.openxmlformats.org/officeDocument/2006/relationships/hyperlink" Target="https://docs.ogc.org/is/21-056r11/21-056r11.html?utm_source=chatgpt.com" TargetMode="External"/><Relationship Id="rId6" Type="http://schemas.openxmlformats.org/officeDocument/2006/relationships/hyperlink" Target="https://docs.ogc.org/is/21-056r11/21-056r11.html?utm_source=chatgpt.com" TargetMode="External"/><Relationship Id="rId7" Type="http://schemas.openxmlformats.org/officeDocument/2006/relationships/hyperlink" Target="https://www.ogc.org/standards/geopose/?utm_source=chatgpt.com" TargetMode="External"/><Relationship Id="rId8" Type="http://schemas.openxmlformats.org/officeDocument/2006/relationships/hyperlink" Target="https://www.ogc.org/standards/geopose/?utm_source=chatgp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463500" y="744575"/>
            <a:ext cx="8223300" cy="927900"/>
          </a:xfrm>
          <a:prstGeom prst="rect">
            <a:avLst/>
          </a:prstGeom>
        </p:spPr>
        <p:txBody>
          <a:bodyPr anchorCtr="0" anchor="b" bIns="91425" lIns="91425" spcFirstLastPara="1" rIns="91425" wrap="square" tIns="91425">
            <a:normAutofit/>
          </a:bodyPr>
          <a:lstStyle/>
          <a:p>
            <a:pPr indent="0" lvl="0" marL="0" rtl="0" algn="ctr">
              <a:lnSpc>
                <a:spcPct val="115000"/>
              </a:lnSpc>
              <a:spcBef>
                <a:spcPts val="1200"/>
              </a:spcBef>
              <a:spcAft>
                <a:spcPts val="1200"/>
              </a:spcAft>
              <a:buClr>
                <a:schemeClr val="dk1"/>
              </a:buClr>
              <a:buSzPts val="1100"/>
              <a:buFont typeface="Arial"/>
              <a:buNone/>
            </a:pPr>
            <a:r>
              <a:rPr lang="en" sz="4800">
                <a:latin typeface="Calibri"/>
                <a:ea typeface="Calibri"/>
                <a:cs typeface="Calibri"/>
                <a:sym typeface="Calibri"/>
              </a:rPr>
              <a:t>Attention, the Origin of Pose</a:t>
            </a:r>
            <a:endParaRPr sz="8600">
              <a:latin typeface="Calibri"/>
              <a:ea typeface="Calibri"/>
              <a:cs typeface="Calibri"/>
              <a:sym typeface="Calibri"/>
            </a:endParaRPr>
          </a:p>
        </p:txBody>
      </p:sp>
      <p:sp>
        <p:nvSpPr>
          <p:cNvPr id="58" name="Google Shape;58;p13"/>
          <p:cNvSpPr txBox="1"/>
          <p:nvPr>
            <p:ph idx="1" type="subTitle"/>
          </p:nvPr>
        </p:nvSpPr>
        <p:spPr>
          <a:xfrm>
            <a:off x="463500" y="2834125"/>
            <a:ext cx="8223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2060"/>
              <a:t>The ability to focus on prey or predator wired our brains for pose.</a:t>
            </a:r>
            <a:r>
              <a:rPr lang="en" sz="2060"/>
              <a:t> </a:t>
            </a:r>
            <a:endParaRPr sz="2060"/>
          </a:p>
        </p:txBody>
      </p:sp>
      <p:sp>
        <p:nvSpPr>
          <p:cNvPr id="59" name="Google Shape;59;p13"/>
          <p:cNvSpPr txBox="1"/>
          <p:nvPr/>
        </p:nvSpPr>
        <p:spPr>
          <a:xfrm>
            <a:off x="0" y="0"/>
            <a:ext cx="30000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a:p>
          <a:p>
            <a:pPr indent="0" lvl="0" marL="457200" rtl="0" algn="l">
              <a:lnSpc>
                <a:spcPct val="115000"/>
              </a:lnSpc>
              <a:spcBef>
                <a:spcPts val="12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Different</a:t>
            </a:r>
            <a:r>
              <a:rPr lang="en"/>
              <a:t> Types of Pose</a:t>
            </a:r>
            <a:endParaRPr/>
          </a:p>
        </p:txBody>
      </p:sp>
      <p:sp>
        <p:nvSpPr>
          <p:cNvPr id="125" name="Google Shape;125;p22"/>
          <p:cNvSpPr txBox="1"/>
          <p:nvPr/>
        </p:nvSpPr>
        <p:spPr>
          <a:xfrm>
            <a:off x="3630900" y="1485275"/>
            <a:ext cx="50559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Poses have an origin and a direction. You can visualise a Pose as a unit vector in a 3D (Euclidean) space. There are different types of Poses because of the different relationships between objects in the sensed world.</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A Pose without its (Observer, Subject, or Object) type is not complete. It is possible to know the type implicitly by a contract between producer and consumer or by an explicit property.</a:t>
            </a:r>
            <a:endParaRPr sz="1800">
              <a:solidFill>
                <a:schemeClr val="dk2"/>
              </a:solidFill>
            </a:endParaRPr>
          </a:p>
        </p:txBody>
      </p:sp>
      <p:pic>
        <p:nvPicPr>
          <p:cNvPr id="126" name="Google Shape;126;p22"/>
          <p:cNvPicPr preferRelativeResize="0"/>
          <p:nvPr/>
        </p:nvPicPr>
        <p:blipFill>
          <a:blip r:embed="rId3">
            <a:alphaModFix/>
          </a:blip>
          <a:stretch>
            <a:fillRect/>
          </a:stretch>
        </p:blipFill>
        <p:spPr>
          <a:xfrm>
            <a:off x="858525" y="1961950"/>
            <a:ext cx="2048175" cy="205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Observer Poses</a:t>
            </a:r>
            <a:endParaRPr/>
          </a:p>
        </p:txBody>
      </p:sp>
      <p:pic>
        <p:nvPicPr>
          <p:cNvPr id="132" name="Google Shape;132;p23"/>
          <p:cNvPicPr preferRelativeResize="0"/>
          <p:nvPr/>
        </p:nvPicPr>
        <p:blipFill>
          <a:blip r:embed="rId3">
            <a:alphaModFix/>
          </a:blip>
          <a:stretch>
            <a:fillRect/>
          </a:stretch>
        </p:blipFill>
        <p:spPr>
          <a:xfrm>
            <a:off x="463500" y="1600200"/>
            <a:ext cx="2988320" cy="2971800"/>
          </a:xfrm>
          <a:prstGeom prst="rect">
            <a:avLst/>
          </a:prstGeom>
          <a:noFill/>
          <a:ln>
            <a:noFill/>
          </a:ln>
        </p:spPr>
      </p:pic>
      <p:sp>
        <p:nvSpPr>
          <p:cNvPr id="133" name="Google Shape;133;p23"/>
          <p:cNvSpPr txBox="1"/>
          <p:nvPr/>
        </p:nvSpPr>
        <p:spPr>
          <a:xfrm>
            <a:off x="3935400" y="1600200"/>
            <a:ext cx="47514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An Observer Pose is defined by the position of a visual system centre or an imaging sensor’s centre and the Orientation or direction of view.</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Observer Poses are independent of the environment. They </a:t>
            </a:r>
            <a:r>
              <a:rPr lang="en" sz="1900" u="sng">
                <a:solidFill>
                  <a:schemeClr val="dk2"/>
                </a:solidFill>
                <a:latin typeface="Calibri"/>
                <a:ea typeface="Calibri"/>
                <a:cs typeface="Calibri"/>
                <a:sym typeface="Calibri"/>
              </a:rPr>
              <a:t>do</a:t>
            </a:r>
            <a:r>
              <a:rPr lang="en" sz="1900">
                <a:solidFill>
                  <a:schemeClr val="dk2"/>
                </a:solidFill>
                <a:latin typeface="Calibri"/>
                <a:ea typeface="Calibri"/>
                <a:cs typeface="Calibri"/>
                <a:sym typeface="Calibri"/>
              </a:rPr>
              <a:t> require some natural orientation of the Observer. The ocean or a tree are examples that do not. They do not have an Observer Pose.</a:t>
            </a:r>
            <a:endParaRPr sz="19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ctrTitle"/>
          </p:nvPr>
        </p:nvSpPr>
        <p:spPr>
          <a:xfrm>
            <a:off x="311700" y="744575"/>
            <a:ext cx="8520600" cy="74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980">
                <a:latin typeface="Calibri"/>
                <a:ea typeface="Calibri"/>
                <a:cs typeface="Calibri"/>
                <a:sym typeface="Calibri"/>
              </a:rPr>
              <a:t>ThreeTypes of Pose</a:t>
            </a:r>
            <a:endParaRPr sz="4980">
              <a:latin typeface="Calibri"/>
              <a:ea typeface="Calibri"/>
              <a:cs typeface="Calibri"/>
              <a:sym typeface="Calibri"/>
            </a:endParaRPr>
          </a:p>
        </p:txBody>
      </p:sp>
      <p:sp>
        <p:nvSpPr>
          <p:cNvPr id="139" name="Google Shape;139;p24"/>
          <p:cNvSpPr txBox="1"/>
          <p:nvPr/>
        </p:nvSpPr>
        <p:spPr>
          <a:xfrm>
            <a:off x="2964300" y="1600200"/>
            <a:ext cx="5722500" cy="340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u="sng">
                <a:solidFill>
                  <a:schemeClr val="dk2"/>
                </a:solidFill>
                <a:latin typeface="Calibri"/>
                <a:ea typeface="Calibri"/>
                <a:cs typeface="Calibri"/>
                <a:sym typeface="Calibri"/>
              </a:rPr>
              <a:t>Observer Pose</a:t>
            </a:r>
            <a:r>
              <a:rPr lang="en" sz="1900">
                <a:solidFill>
                  <a:schemeClr val="dk2"/>
                </a:solidFill>
                <a:latin typeface="Calibri"/>
                <a:ea typeface="Calibri"/>
                <a:cs typeface="Calibri"/>
                <a:sym typeface="Calibri"/>
              </a:rPr>
              <a:t> - the position and orientation of an imaging sensor or animal visual perception system.</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u="sng">
                <a:solidFill>
                  <a:schemeClr val="dk2"/>
                </a:solidFill>
                <a:latin typeface="Calibri"/>
                <a:ea typeface="Calibri"/>
                <a:cs typeface="Calibri"/>
                <a:sym typeface="Calibri"/>
              </a:rPr>
              <a:t>Sub</a:t>
            </a:r>
            <a:r>
              <a:rPr lang="en" sz="1900" u="sng">
                <a:solidFill>
                  <a:schemeClr val="dk2"/>
                </a:solidFill>
                <a:latin typeface="Calibri"/>
                <a:ea typeface="Calibri"/>
                <a:cs typeface="Calibri"/>
                <a:sym typeface="Calibri"/>
              </a:rPr>
              <a:t>ject Pose</a:t>
            </a:r>
            <a:r>
              <a:rPr lang="en" sz="1900">
                <a:solidFill>
                  <a:schemeClr val="dk2"/>
                </a:solidFill>
                <a:latin typeface="Calibri"/>
                <a:ea typeface="Calibri"/>
                <a:cs typeface="Calibri"/>
                <a:sym typeface="Calibri"/>
              </a:rPr>
              <a:t> - the orientation of a ray in the direction of a recognized viewed object (Subject) from the location of an Observer</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u="sng">
                <a:solidFill>
                  <a:schemeClr val="dk2"/>
                </a:solidFill>
                <a:latin typeface="Calibri"/>
                <a:ea typeface="Calibri"/>
                <a:cs typeface="Calibri"/>
                <a:sym typeface="Calibri"/>
              </a:rPr>
              <a:t>Object Pose</a:t>
            </a:r>
            <a:r>
              <a:rPr lang="en" sz="1900">
                <a:solidFill>
                  <a:schemeClr val="dk2"/>
                </a:solidFill>
                <a:latin typeface="Calibri"/>
                <a:ea typeface="Calibri"/>
                <a:cs typeface="Calibri"/>
                <a:sym typeface="Calibri"/>
              </a:rPr>
              <a:t> - the position and orientation of an object. Not every semantic type has an orientation independent of an Observer.</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p:txBody>
      </p:sp>
      <p:pic>
        <p:nvPicPr>
          <p:cNvPr id="140" name="Google Shape;140;p24"/>
          <p:cNvPicPr preferRelativeResize="0"/>
          <p:nvPr/>
        </p:nvPicPr>
        <p:blipFill>
          <a:blip r:embed="rId3">
            <a:alphaModFix/>
          </a:blip>
          <a:stretch>
            <a:fillRect/>
          </a:stretch>
        </p:blipFill>
        <p:spPr>
          <a:xfrm>
            <a:off x="463500" y="1616700"/>
            <a:ext cx="2028573" cy="295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Subject Poses</a:t>
            </a:r>
            <a:endParaRPr/>
          </a:p>
        </p:txBody>
      </p:sp>
      <p:sp>
        <p:nvSpPr>
          <p:cNvPr id="146" name="Google Shape;146;p25"/>
          <p:cNvSpPr txBox="1"/>
          <p:nvPr/>
        </p:nvSpPr>
        <p:spPr>
          <a:xfrm>
            <a:off x="3433400" y="1600200"/>
            <a:ext cx="52533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A Subject Pose is defined by the position of a detected object with respect to a visual system’s Orientation or direction of view.</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In this scene, the centre of the visual system is in the Car and oriented toward the Boy. There are other detected objects in the scene (Bench, Bird, Tree…) that have the same centre but a different orientation. Those different orientations define a set of Subject Poses.</a:t>
            </a:r>
            <a:endParaRPr sz="1900">
              <a:solidFill>
                <a:schemeClr val="dk2"/>
              </a:solidFill>
              <a:latin typeface="Calibri"/>
              <a:ea typeface="Calibri"/>
              <a:cs typeface="Calibri"/>
              <a:sym typeface="Calibri"/>
            </a:endParaRPr>
          </a:p>
        </p:txBody>
      </p:sp>
      <p:pic>
        <p:nvPicPr>
          <p:cNvPr id="147" name="Google Shape;147;p25"/>
          <p:cNvPicPr preferRelativeResize="0"/>
          <p:nvPr/>
        </p:nvPicPr>
        <p:blipFill>
          <a:blip r:embed="rId3">
            <a:alphaModFix/>
          </a:blip>
          <a:stretch>
            <a:fillRect/>
          </a:stretch>
        </p:blipFill>
        <p:spPr>
          <a:xfrm>
            <a:off x="463500" y="1600200"/>
            <a:ext cx="2520462" cy="2971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(Detected) Object Poses</a:t>
            </a:r>
            <a:endParaRPr/>
          </a:p>
        </p:txBody>
      </p:sp>
      <p:pic>
        <p:nvPicPr>
          <p:cNvPr id="153" name="Google Shape;153;p26"/>
          <p:cNvPicPr preferRelativeResize="0"/>
          <p:nvPr/>
        </p:nvPicPr>
        <p:blipFill>
          <a:blip r:embed="rId3">
            <a:alphaModFix/>
          </a:blip>
          <a:stretch>
            <a:fillRect/>
          </a:stretch>
        </p:blipFill>
        <p:spPr>
          <a:xfrm>
            <a:off x="463500" y="1608450"/>
            <a:ext cx="1520775" cy="2971801"/>
          </a:xfrm>
          <a:prstGeom prst="rect">
            <a:avLst/>
          </a:prstGeom>
          <a:noFill/>
          <a:ln>
            <a:noFill/>
          </a:ln>
        </p:spPr>
      </p:pic>
      <p:sp>
        <p:nvSpPr>
          <p:cNvPr id="154" name="Google Shape;154;p26"/>
          <p:cNvSpPr txBox="1"/>
          <p:nvPr/>
        </p:nvSpPr>
        <p:spPr>
          <a:xfrm>
            <a:off x="3532150" y="1608450"/>
            <a:ext cx="51546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900">
                <a:solidFill>
                  <a:schemeClr val="dk2"/>
                </a:solidFill>
                <a:latin typeface="Calibri"/>
                <a:ea typeface="Calibri"/>
                <a:cs typeface="Calibri"/>
                <a:sym typeface="Calibri"/>
              </a:rPr>
              <a:t>Objects have different semantic types when perceived by humans or detected by neural network models. Some semantic types have a natural structure that gives them both position and orientation - a natural or intrinsic Pose.</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If an Observer can detect the natural Pose of an object (left car) while the Observer has a view of the object (right car) as a Subject, the object will have two different Poses at the same time.</a:t>
            </a:r>
            <a:endParaRPr sz="1900">
              <a:solidFill>
                <a:schemeClr val="dk2"/>
              </a:solidFill>
              <a:latin typeface="Calibri"/>
              <a:ea typeface="Calibri"/>
              <a:cs typeface="Calibri"/>
              <a:sym typeface="Calibri"/>
            </a:endParaRPr>
          </a:p>
        </p:txBody>
      </p:sp>
      <p:pic>
        <p:nvPicPr>
          <p:cNvPr id="155" name="Google Shape;155;p26"/>
          <p:cNvPicPr preferRelativeResize="0"/>
          <p:nvPr/>
        </p:nvPicPr>
        <p:blipFill>
          <a:blip r:embed="rId4">
            <a:alphaModFix/>
          </a:blip>
          <a:stretch>
            <a:fillRect/>
          </a:stretch>
        </p:blipFill>
        <p:spPr>
          <a:xfrm>
            <a:off x="1984275" y="1608450"/>
            <a:ext cx="1340725" cy="2971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(Induced) Object Poses</a:t>
            </a:r>
            <a:endParaRPr/>
          </a:p>
        </p:txBody>
      </p:sp>
      <p:pic>
        <p:nvPicPr>
          <p:cNvPr id="161" name="Google Shape;161;p27"/>
          <p:cNvPicPr preferRelativeResize="0"/>
          <p:nvPr/>
        </p:nvPicPr>
        <p:blipFill>
          <a:blip r:embed="rId3">
            <a:alphaModFix/>
          </a:blip>
          <a:stretch>
            <a:fillRect/>
          </a:stretch>
        </p:blipFill>
        <p:spPr>
          <a:xfrm>
            <a:off x="463500" y="1600200"/>
            <a:ext cx="1977218" cy="2971799"/>
          </a:xfrm>
          <a:prstGeom prst="rect">
            <a:avLst/>
          </a:prstGeom>
          <a:noFill/>
          <a:ln>
            <a:noFill/>
          </a:ln>
        </p:spPr>
      </p:pic>
      <p:sp>
        <p:nvSpPr>
          <p:cNvPr id="162" name="Google Shape;162;p27"/>
          <p:cNvSpPr txBox="1"/>
          <p:nvPr/>
        </p:nvSpPr>
        <p:spPr>
          <a:xfrm>
            <a:off x="2931375" y="1600200"/>
            <a:ext cx="57555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Some semantic types do </a:t>
            </a:r>
            <a:r>
              <a:rPr lang="en" sz="1900" u="sng">
                <a:solidFill>
                  <a:schemeClr val="dk2"/>
                </a:solidFill>
                <a:latin typeface="Calibri"/>
                <a:ea typeface="Calibri"/>
                <a:cs typeface="Calibri"/>
                <a:sym typeface="Calibri"/>
              </a:rPr>
              <a:t>not</a:t>
            </a:r>
            <a:r>
              <a:rPr lang="en" sz="1900">
                <a:solidFill>
                  <a:schemeClr val="dk2"/>
                </a:solidFill>
                <a:latin typeface="Calibri"/>
                <a:ea typeface="Calibri"/>
                <a:cs typeface="Calibri"/>
                <a:sym typeface="Calibri"/>
              </a:rPr>
              <a:t> have a natural </a:t>
            </a:r>
            <a:r>
              <a:rPr lang="en" sz="1900">
                <a:solidFill>
                  <a:schemeClr val="dk2"/>
                </a:solidFill>
                <a:latin typeface="Calibri"/>
                <a:ea typeface="Calibri"/>
                <a:cs typeface="Calibri"/>
                <a:sym typeface="Calibri"/>
              </a:rPr>
              <a:t>structure</a:t>
            </a:r>
            <a:r>
              <a:rPr lang="en" sz="1900">
                <a:solidFill>
                  <a:schemeClr val="dk2"/>
                </a:solidFill>
                <a:latin typeface="Calibri"/>
                <a:ea typeface="Calibri"/>
                <a:cs typeface="Calibri"/>
                <a:sym typeface="Calibri"/>
              </a:rPr>
              <a:t> that enables them to have a corresponding natural or intrinsic Pose.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For example, a Tree or a Rock does not have a Pose.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An Observer can </a:t>
            </a:r>
            <a:r>
              <a:rPr i="1" lang="en" sz="1900">
                <a:solidFill>
                  <a:schemeClr val="dk2"/>
                </a:solidFill>
                <a:latin typeface="Calibri"/>
                <a:ea typeface="Calibri"/>
                <a:cs typeface="Calibri"/>
                <a:sym typeface="Calibri"/>
              </a:rPr>
              <a:t>induce</a:t>
            </a:r>
            <a:r>
              <a:rPr lang="en" sz="1900">
                <a:solidFill>
                  <a:schemeClr val="dk2"/>
                </a:solidFill>
                <a:latin typeface="Calibri"/>
                <a:ea typeface="Calibri"/>
                <a:cs typeface="Calibri"/>
                <a:sym typeface="Calibri"/>
              </a:rPr>
              <a:t> an Orientation, based on the direction toward the observer. This induced Object Pose is only meaningful when the Observer position is also specified.</a:t>
            </a:r>
            <a:endParaRPr sz="19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463500" y="1566925"/>
            <a:ext cx="82233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2"/>
                </a:solidFill>
              </a:rPr>
              <a:t>There is a wide range of applications. Most automate attention-intensive monitoring of human </a:t>
            </a:r>
            <a:r>
              <a:rPr lang="en" sz="1800">
                <a:solidFill>
                  <a:schemeClr val="dk2"/>
                </a:solidFill>
              </a:rPr>
              <a:t>activities. The final presentation in this series covers applications that fall within the domain of artificial perception: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Surveillance, </a:t>
            </a:r>
            <a:r>
              <a:rPr lang="en" sz="1800">
                <a:solidFill>
                  <a:schemeClr val="dk2"/>
                </a:solidFill>
              </a:rPr>
              <a:t>Reconnaissance, and Navigation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Collision Avoidance and Threat Prediction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Crop Inspection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Autonomous Vehicles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Environmental Inventory and Monitoring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Tracking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Privacy Protection - Avatar Substitution</a:t>
            </a:r>
            <a:endParaRPr sz="1800">
              <a:solidFill>
                <a:schemeClr val="dk2"/>
              </a:solidFill>
            </a:endParaRPr>
          </a:p>
        </p:txBody>
      </p:sp>
      <p:pic>
        <p:nvPicPr>
          <p:cNvPr id="168" name="Google Shape;168;p28"/>
          <p:cNvPicPr preferRelativeResize="0"/>
          <p:nvPr/>
        </p:nvPicPr>
        <p:blipFill>
          <a:blip r:embed="rId3">
            <a:alphaModFix/>
          </a:blip>
          <a:stretch>
            <a:fillRect/>
          </a:stretch>
        </p:blipFill>
        <p:spPr>
          <a:xfrm>
            <a:off x="5309100" y="3303625"/>
            <a:ext cx="979821" cy="799225"/>
          </a:xfrm>
          <a:prstGeom prst="rect">
            <a:avLst/>
          </a:prstGeom>
          <a:noFill/>
          <a:ln>
            <a:noFill/>
          </a:ln>
        </p:spPr>
      </p:pic>
      <p:sp>
        <p:nvSpPr>
          <p:cNvPr id="169" name="Google Shape;169;p28"/>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Using Poses</a:t>
            </a:r>
            <a:endParaRPr/>
          </a:p>
        </p:txBody>
      </p:sp>
      <p:pic>
        <p:nvPicPr>
          <p:cNvPr id="170" name="Google Shape;170;p28"/>
          <p:cNvPicPr preferRelativeResize="0"/>
          <p:nvPr/>
        </p:nvPicPr>
        <p:blipFill>
          <a:blip r:embed="rId4">
            <a:alphaModFix/>
          </a:blip>
          <a:stretch>
            <a:fillRect/>
          </a:stretch>
        </p:blipFill>
        <p:spPr>
          <a:xfrm>
            <a:off x="7492700" y="2463925"/>
            <a:ext cx="790851" cy="797885"/>
          </a:xfrm>
          <a:prstGeom prst="rect">
            <a:avLst/>
          </a:prstGeom>
          <a:noFill/>
          <a:ln>
            <a:noFill/>
          </a:ln>
        </p:spPr>
      </p:pic>
      <p:pic>
        <p:nvPicPr>
          <p:cNvPr id="171" name="Google Shape;171;p28"/>
          <p:cNvPicPr preferRelativeResize="0"/>
          <p:nvPr/>
        </p:nvPicPr>
        <p:blipFill>
          <a:blip r:embed="rId5">
            <a:alphaModFix/>
          </a:blip>
          <a:stretch>
            <a:fillRect/>
          </a:stretch>
        </p:blipFill>
        <p:spPr>
          <a:xfrm>
            <a:off x="7755900" y="3303637"/>
            <a:ext cx="897025" cy="1298150"/>
          </a:xfrm>
          <a:prstGeom prst="rect">
            <a:avLst/>
          </a:prstGeom>
          <a:noFill/>
          <a:ln>
            <a:noFill/>
          </a:ln>
        </p:spPr>
      </p:pic>
      <p:pic>
        <p:nvPicPr>
          <p:cNvPr id="172" name="Google Shape;172;p28"/>
          <p:cNvPicPr preferRelativeResize="0"/>
          <p:nvPr/>
        </p:nvPicPr>
        <p:blipFill>
          <a:blip r:embed="rId6">
            <a:alphaModFix/>
          </a:blip>
          <a:stretch>
            <a:fillRect/>
          </a:stretch>
        </p:blipFill>
        <p:spPr>
          <a:xfrm>
            <a:off x="6427551" y="2734800"/>
            <a:ext cx="790850" cy="799225"/>
          </a:xfrm>
          <a:prstGeom prst="rect">
            <a:avLst/>
          </a:prstGeom>
          <a:noFill/>
          <a:ln>
            <a:noFill/>
          </a:ln>
        </p:spPr>
      </p:pic>
      <p:pic>
        <p:nvPicPr>
          <p:cNvPr id="173" name="Google Shape;173;p28"/>
          <p:cNvPicPr preferRelativeResize="0"/>
          <p:nvPr/>
        </p:nvPicPr>
        <p:blipFill>
          <a:blip r:embed="rId7">
            <a:alphaModFix/>
          </a:blip>
          <a:stretch>
            <a:fillRect/>
          </a:stretch>
        </p:blipFill>
        <p:spPr>
          <a:xfrm>
            <a:off x="6548299" y="3728996"/>
            <a:ext cx="790850" cy="7362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Overview</a:t>
            </a:r>
            <a:endParaRPr>
              <a:latin typeface="Calibri"/>
              <a:ea typeface="Calibri"/>
              <a:cs typeface="Calibri"/>
              <a:sym typeface="Calibri"/>
            </a:endParaRPr>
          </a:p>
        </p:txBody>
      </p:sp>
      <p:sp>
        <p:nvSpPr>
          <p:cNvPr id="179" name="Google Shape;179;p29"/>
          <p:cNvSpPr txBox="1"/>
          <p:nvPr/>
        </p:nvSpPr>
        <p:spPr>
          <a:xfrm>
            <a:off x="167775" y="1761675"/>
            <a:ext cx="8520600" cy="3080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Calibri"/>
                <a:ea typeface="Calibri"/>
                <a:cs typeface="Calibri"/>
                <a:sym typeface="Calibri"/>
              </a:rPr>
              <a:t>Lima &amp; Dill (1990)</a:t>
            </a:r>
            <a:r>
              <a:rPr lang="en" sz="1100">
                <a:solidFill>
                  <a:schemeClr val="dk1"/>
                </a:solidFill>
                <a:latin typeface="Calibri"/>
                <a:ea typeface="Calibri"/>
                <a:cs typeface="Calibri"/>
                <a:sym typeface="Calibri"/>
              </a:rPr>
              <a:t>. Classic review of decisions under predation risk; frames the vigilance–foraging trade-off.</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gambusia.zo.ncsu.edu</a:t>
            </a:r>
            <a:br>
              <a:rPr lang="en" sz="1100" u="sng">
                <a:solidFill>
                  <a:schemeClr val="hlink"/>
                </a:solidFill>
                <a:latin typeface="Calibri"/>
                <a:ea typeface="Calibri"/>
                <a:cs typeface="Calibri"/>
                <a:sym typeface="Calibri"/>
                <a:hlinkClick r:id="rId5"/>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Lima &amp; Bednekoff (1999/2009)</a:t>
            </a:r>
            <a:r>
              <a:rPr lang="en" sz="1100">
                <a:solidFill>
                  <a:schemeClr val="dk1"/>
                </a:solidFill>
                <a:latin typeface="Calibri"/>
                <a:ea typeface="Calibri"/>
                <a:cs typeface="Calibri"/>
                <a:sym typeface="Calibri"/>
              </a:rPr>
              <a:t>. Risk Allocation Hypothesis and later reassessment; when prey should shift attention across fluctuating danger.</a:t>
            </a:r>
            <a:r>
              <a:rPr lang="en" sz="1100">
                <a:solidFill>
                  <a:schemeClr val="dk1"/>
                </a:solidFill>
                <a:uFill>
                  <a:noFill/>
                </a:uFill>
                <a:latin typeface="Calibri"/>
                <a:ea typeface="Calibri"/>
                <a:cs typeface="Calibri"/>
                <a:sym typeface="Calibri"/>
                <a:hlinkClick r:id="rId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7"/>
              </a:rPr>
              <a:t>Cell</a:t>
            </a:r>
            <a:r>
              <a:rPr lang="en" sz="1100" u="sng">
                <a:solidFill>
                  <a:schemeClr val="hlink"/>
                </a:solidFill>
                <a:latin typeface="Calibri"/>
                <a:ea typeface="Calibri"/>
                <a:cs typeface="Calibri"/>
                <a:sym typeface="Calibri"/>
                <a:hlinkClick r:id="rId8"/>
              </a:rPr>
              <a:t>ScienceDirect</a:t>
            </a:r>
            <a:r>
              <a:rPr lang="en" sz="1100" u="sng">
                <a:solidFill>
                  <a:schemeClr val="hlink"/>
                </a:solidFill>
                <a:latin typeface="Calibri"/>
                <a:ea typeface="Calibri"/>
                <a:cs typeface="Calibri"/>
                <a:sym typeface="Calibri"/>
                <a:hlinkClick r:id="rId9"/>
              </a:rPr>
              <a:t>jstor.org</a:t>
            </a:r>
            <a:br>
              <a:rPr lang="en" sz="1100" u="sng">
                <a:solidFill>
                  <a:schemeClr val="hlink"/>
                </a:solidFill>
                <a:latin typeface="Calibri"/>
                <a:ea typeface="Calibri"/>
                <a:cs typeface="Calibri"/>
                <a:sym typeface="Calibri"/>
                <a:hlinkClick r:id="rId10"/>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Laundré et al. (2010)</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Palmer et al. (2019)</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Gaynor et al. (2017)</a:t>
            </a:r>
            <a:r>
              <a:rPr lang="en" sz="1100">
                <a:solidFill>
                  <a:schemeClr val="dk1"/>
                </a:solidFill>
                <a:latin typeface="Calibri"/>
                <a:ea typeface="Calibri"/>
                <a:cs typeface="Calibri"/>
                <a:sym typeface="Calibri"/>
              </a:rPr>
              <a:t>. “Landscape of fear” concept and updates—spatial patterns of perceived risk shaping posture/vigilance and space use.</a:t>
            </a:r>
            <a:r>
              <a:rPr lang="en" sz="1100">
                <a:solidFill>
                  <a:schemeClr val="dk1"/>
                </a:solidFill>
                <a:uFill>
                  <a:noFill/>
                </a:uFill>
                <a:latin typeface="Calibri"/>
                <a:ea typeface="Calibri"/>
                <a:cs typeface="Calibri"/>
                <a:sym typeface="Calibri"/>
                <a:hlinkClick r:id="rId11">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2"/>
              </a:rPr>
              <a:t>predatordefense.org</a:t>
            </a:r>
            <a:r>
              <a:rPr lang="en" sz="1100" u="sng">
                <a:solidFill>
                  <a:schemeClr val="hlink"/>
                </a:solidFill>
                <a:latin typeface="Calibri"/>
                <a:ea typeface="Calibri"/>
                <a:cs typeface="Calibri"/>
                <a:sym typeface="Calibri"/>
                <a:hlinkClick r:id="rId13"/>
              </a:rPr>
              <a:t>ScienceDirect</a:t>
            </a:r>
            <a:r>
              <a:rPr lang="en" sz="1100" u="sng">
                <a:solidFill>
                  <a:schemeClr val="hlink"/>
                </a:solidFill>
                <a:latin typeface="Calibri"/>
                <a:ea typeface="Calibri"/>
                <a:cs typeface="Calibri"/>
                <a:sym typeface="Calibri"/>
                <a:hlinkClick r:id="rId14"/>
              </a:rPr>
              <a:t>peerj.com</a:t>
            </a:r>
            <a:br>
              <a:rPr lang="en" sz="1100" u="sng">
                <a:solidFill>
                  <a:schemeClr val="hlink"/>
                </a:solidFill>
                <a:latin typeface="Calibri"/>
                <a:ea typeface="Calibri"/>
                <a:cs typeface="Calibri"/>
                <a:sym typeface="Calibri"/>
                <a:hlinkClick r:id="rId15"/>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Brown (1988)</a:t>
            </a:r>
            <a:r>
              <a:rPr lang="en" sz="1100">
                <a:solidFill>
                  <a:schemeClr val="dk1"/>
                </a:solidFill>
                <a:latin typeface="Calibri"/>
                <a:ea typeface="Calibri"/>
                <a:cs typeface="Calibri"/>
                <a:sym typeface="Calibri"/>
              </a:rPr>
              <a:t>. “Giving-up densities” (GUD): patch-leaving as a readout of foraging vs. fear costs.</a:t>
            </a:r>
            <a:r>
              <a:rPr lang="en" sz="1100">
                <a:solidFill>
                  <a:schemeClr val="dk1"/>
                </a:solidFill>
                <a:uFill>
                  <a:noFill/>
                </a:uFill>
                <a:latin typeface="Calibri"/>
                <a:ea typeface="Calibri"/>
                <a:cs typeface="Calibri"/>
                <a:sym typeface="Calibri"/>
                <a:hlinkClick r:id="rId1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7"/>
              </a:rPr>
              <a:t>SpringerLink</a:t>
            </a:r>
            <a:br>
              <a:rPr lang="en" sz="1100" u="sng">
                <a:solidFill>
                  <a:schemeClr val="hlink"/>
                </a:solidFill>
                <a:latin typeface="Calibri"/>
                <a:ea typeface="Calibri"/>
                <a:cs typeface="Calibri"/>
                <a:sym typeface="Calibri"/>
                <a:hlinkClick r:id="rId18"/>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Stephens &amp; Krebs (1986)</a:t>
            </a:r>
            <a:r>
              <a:rPr lang="en" sz="1100">
                <a:solidFill>
                  <a:schemeClr val="dk1"/>
                </a:solidFill>
                <a:latin typeface="Calibri"/>
                <a:ea typeface="Calibri"/>
                <a:cs typeface="Calibri"/>
                <a:sym typeface="Calibri"/>
              </a:rPr>
              <a:t>. Foraging Theory (monograph) — core models behind attention to food vs. danger.</a:t>
            </a:r>
            <a:r>
              <a:rPr lang="en" sz="1100">
                <a:solidFill>
                  <a:schemeClr val="dk1"/>
                </a:solidFill>
                <a:uFill>
                  <a:noFill/>
                </a:uFill>
                <a:latin typeface="Calibri"/>
                <a:ea typeface="Calibri"/>
                <a:cs typeface="Calibri"/>
                <a:sym typeface="Calibri"/>
                <a:hlinkClick r:id="rId19">
                  <a:extLst>
                    <a:ext uri="{A12FA001-AC4F-418D-AE19-62706E023703}">
                      <ahyp:hlinkClr val="tx"/>
                    </a:ext>
                  </a:extLst>
                </a:hlinkClick>
              </a:rPr>
              <a:t> </a:t>
            </a:r>
            <a:r>
              <a:rPr lang="en" sz="1100" u="sng">
                <a:solidFill>
                  <a:schemeClr val="hlink"/>
                </a:solidFill>
                <a:latin typeface="Calibri"/>
                <a:ea typeface="Calibri"/>
                <a:cs typeface="Calibri"/>
                <a:sym typeface="Calibri"/>
                <a:hlinkClick r:id="rId20"/>
              </a:rPr>
              <a:t>books.google.com</a:t>
            </a:r>
            <a:br>
              <a:rPr lang="en" sz="1100" u="sng">
                <a:solidFill>
                  <a:schemeClr val="hlink"/>
                </a:solidFill>
                <a:latin typeface="Calibri"/>
                <a:ea typeface="Calibri"/>
                <a:cs typeface="Calibri"/>
                <a:sym typeface="Calibri"/>
                <a:hlinkClick r:id="rId21"/>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Brown &amp; Kotler (2004)</a:t>
            </a:r>
            <a:r>
              <a:rPr lang="en" sz="1100">
                <a:solidFill>
                  <a:schemeClr val="dk1"/>
                </a:solidFill>
                <a:latin typeface="Calibri"/>
                <a:ea typeface="Calibri"/>
                <a:cs typeface="Calibri"/>
                <a:sym typeface="Calibri"/>
              </a:rPr>
              <a:t>. “Hazardous duty pay” review—quantifying the foraging cost of predation.</a:t>
            </a:r>
            <a:r>
              <a:rPr lang="en" sz="1100">
                <a:solidFill>
                  <a:schemeClr val="dk1"/>
                </a:solidFill>
                <a:uFill>
                  <a:noFill/>
                </a:uFill>
                <a:latin typeface="Calibri"/>
                <a:ea typeface="Calibri"/>
                <a:cs typeface="Calibri"/>
                <a:sym typeface="Calibri"/>
                <a:hlinkClick r:id="rId22">
                  <a:extLst>
                    <a:ext uri="{A12FA001-AC4F-418D-AE19-62706E023703}">
                      <ahyp:hlinkClr val="tx"/>
                    </a:ext>
                  </a:extLst>
                </a:hlinkClick>
              </a:rPr>
              <a:t> </a:t>
            </a:r>
            <a:r>
              <a:rPr lang="en" sz="1100" u="sng">
                <a:solidFill>
                  <a:schemeClr val="hlink"/>
                </a:solidFill>
                <a:latin typeface="Calibri"/>
                <a:ea typeface="Calibri"/>
                <a:cs typeface="Calibri"/>
                <a:sym typeface="Calibri"/>
                <a:hlinkClick r:id="rId23"/>
              </a:rPr>
              <a:t>Wiley Online Library</a:t>
            </a:r>
            <a:br>
              <a:rPr lang="en" sz="1100" u="sng">
                <a:solidFill>
                  <a:schemeClr val="hlink"/>
                </a:solidFill>
                <a:latin typeface="Calibri"/>
                <a:ea typeface="Calibri"/>
                <a:cs typeface="Calibri"/>
                <a:sym typeface="Calibri"/>
                <a:hlinkClick r:id="rId24"/>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Kotler et al. (2006)</a:t>
            </a:r>
            <a:r>
              <a:rPr lang="en" sz="1100">
                <a:solidFill>
                  <a:schemeClr val="dk1"/>
                </a:solidFill>
                <a:latin typeface="Calibri"/>
                <a:ea typeface="Calibri"/>
                <a:cs typeface="Calibri"/>
                <a:sym typeface="Calibri"/>
              </a:rPr>
              <a:t>. Meta-analysis using GUDs to measure fear–foraging trade-offs.</a:t>
            </a:r>
            <a:r>
              <a:rPr lang="en" sz="1100">
                <a:solidFill>
                  <a:schemeClr val="dk1"/>
                </a:solidFill>
                <a:uFill>
                  <a:noFill/>
                </a:uFill>
                <a:latin typeface="Calibri"/>
                <a:ea typeface="Calibri"/>
                <a:cs typeface="Calibri"/>
                <a:sym typeface="Calibri"/>
                <a:hlinkClick r:id="rId25">
                  <a:extLst>
                    <a:ext uri="{A12FA001-AC4F-418D-AE19-62706E023703}">
                      <ahyp:hlinkClr val="tx"/>
                    </a:ext>
                  </a:extLst>
                </a:hlinkClick>
              </a:rPr>
              <a:t> </a:t>
            </a:r>
            <a:r>
              <a:rPr lang="en" sz="1100" u="sng">
                <a:solidFill>
                  <a:schemeClr val="hlink"/>
                </a:solidFill>
                <a:latin typeface="Calibri"/>
                <a:ea typeface="Calibri"/>
                <a:cs typeface="Calibri"/>
                <a:sym typeface="Calibri"/>
                <a:hlinkClick r:id="rId26"/>
              </a:rPr>
              <a:t>SpringerLink</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ctrTitle"/>
          </p:nvPr>
        </p:nvSpPr>
        <p:spPr>
          <a:xfrm>
            <a:off x="0" y="744575"/>
            <a:ext cx="91440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a:t>
            </a:r>
            <a:r>
              <a:rPr lang="en">
                <a:latin typeface="Calibri"/>
                <a:ea typeface="Calibri"/>
                <a:cs typeface="Calibri"/>
                <a:sym typeface="Calibri"/>
              </a:rPr>
              <a:t>Vigilance</a:t>
            </a:r>
            <a:r>
              <a:rPr lang="en">
                <a:latin typeface="Calibri"/>
                <a:ea typeface="Calibri"/>
                <a:cs typeface="Calibri"/>
                <a:sym typeface="Calibri"/>
              </a:rPr>
              <a:t> in Groups</a:t>
            </a:r>
            <a:endParaRPr>
              <a:latin typeface="Calibri"/>
              <a:ea typeface="Calibri"/>
              <a:cs typeface="Calibri"/>
              <a:sym typeface="Calibri"/>
            </a:endParaRPr>
          </a:p>
        </p:txBody>
      </p:sp>
      <p:sp>
        <p:nvSpPr>
          <p:cNvPr id="185" name="Google Shape;185;p30"/>
          <p:cNvSpPr txBox="1"/>
          <p:nvPr/>
        </p:nvSpPr>
        <p:spPr>
          <a:xfrm>
            <a:off x="167775" y="1761675"/>
            <a:ext cx="85206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Calibri"/>
                <a:ea typeface="Calibri"/>
                <a:cs typeface="Calibri"/>
                <a:sym typeface="Calibri"/>
              </a:rPr>
              <a:t>Elgar (1989)</a:t>
            </a:r>
            <a:r>
              <a:rPr lang="en" sz="1100">
                <a:solidFill>
                  <a:schemeClr val="dk1"/>
                </a:solidFill>
                <a:latin typeface="Calibri"/>
                <a:ea typeface="Calibri"/>
                <a:cs typeface="Calibri"/>
                <a:sym typeface="Calibri"/>
              </a:rPr>
              <a:t>. Critical review of the group-size effect on vigilance.</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findanexpert.unimelb.edu.au</a:t>
            </a:r>
            <a:br>
              <a:rPr lang="en" sz="1100" u="sng">
                <a:solidFill>
                  <a:schemeClr val="hlink"/>
                </a:solidFill>
                <a:latin typeface="Calibri"/>
                <a:ea typeface="Calibri"/>
                <a:cs typeface="Calibri"/>
                <a:sym typeface="Calibri"/>
                <a:hlinkClick r:id="rId5"/>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Quenette (1990)</a:t>
            </a:r>
            <a:r>
              <a:rPr lang="en" sz="1100">
                <a:solidFill>
                  <a:schemeClr val="dk1"/>
                </a:solidFill>
                <a:latin typeface="Calibri"/>
                <a:ea typeface="Calibri"/>
                <a:cs typeface="Calibri"/>
                <a:sym typeface="Calibri"/>
              </a:rPr>
              <a:t>. Functions of vigilance in mammals—predator detection, monitoring conspecifics, food location, kleptoparasitism avoidance.</a:t>
            </a:r>
            <a:r>
              <a:rPr lang="en" sz="1100">
                <a:solidFill>
                  <a:schemeClr val="dk1"/>
                </a:solidFill>
                <a:uFill>
                  <a:noFill/>
                </a:uFill>
                <a:latin typeface="Calibri"/>
                <a:ea typeface="Calibri"/>
                <a:cs typeface="Calibri"/>
                <a:sym typeface="Calibri"/>
                <a:hlinkClick r:id="rId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7"/>
              </a:rPr>
              <a:t>ResearchGate</a:t>
            </a:r>
            <a:br>
              <a:rPr lang="en" sz="1100" u="sng">
                <a:solidFill>
                  <a:schemeClr val="hlink"/>
                </a:solidFill>
                <a:latin typeface="Calibri"/>
                <a:ea typeface="Calibri"/>
                <a:cs typeface="Calibri"/>
                <a:sym typeface="Calibri"/>
                <a:hlinkClick r:id="rId8"/>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Beauchamp (2008, 2021)</a:t>
            </a:r>
            <a:r>
              <a:rPr lang="en" sz="1100">
                <a:solidFill>
                  <a:schemeClr val="dk1"/>
                </a:solidFill>
                <a:latin typeface="Calibri"/>
                <a:ea typeface="Calibri"/>
                <a:cs typeface="Calibri"/>
                <a:sym typeface="Calibri"/>
              </a:rPr>
              <a:t>. Meta-analyses (birds; then mammals) quantifying how vigilance scales with group size and context.</a:t>
            </a:r>
            <a:r>
              <a:rPr lang="en" sz="1100">
                <a:solidFill>
                  <a:schemeClr val="dk1"/>
                </a:solidFill>
                <a:uFill>
                  <a:noFill/>
                </a:uFill>
                <a:latin typeface="Calibri"/>
                <a:ea typeface="Calibri"/>
                <a:cs typeface="Calibri"/>
                <a:sym typeface="Calibri"/>
                <a:hlinkClick r:id="rId9">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0"/>
              </a:rPr>
              <a:t>academic.oup.com+1</a:t>
            </a:r>
            <a:br>
              <a:rPr lang="en" sz="1100" u="sng">
                <a:solidFill>
                  <a:schemeClr val="hlink"/>
                </a:solidFill>
                <a:latin typeface="Calibri"/>
                <a:ea typeface="Calibri"/>
                <a:cs typeface="Calibri"/>
                <a:sym typeface="Calibri"/>
                <a:hlinkClick r:id="rId11"/>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Rodríguez-Gironés &amp; Vásquez (2002)</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Roberts (1996)</a:t>
            </a:r>
            <a:r>
              <a:rPr lang="en" sz="1100">
                <a:solidFill>
                  <a:schemeClr val="dk1"/>
                </a:solidFill>
                <a:latin typeface="Calibri"/>
                <a:ea typeface="Calibri"/>
                <a:cs typeface="Calibri"/>
                <a:sym typeface="Calibri"/>
              </a:rPr>
              <a:t>. Mechanisms behind the group-size effect &amp; “many-eyes/dilution” hypotheses.</a:t>
            </a:r>
            <a:r>
              <a:rPr lang="en" sz="1100">
                <a:solidFill>
                  <a:schemeClr val="dk1"/>
                </a:solidFill>
                <a:uFill>
                  <a:noFill/>
                </a:uFill>
                <a:latin typeface="Calibri"/>
                <a:ea typeface="Calibri"/>
                <a:cs typeface="Calibri"/>
                <a:sym typeface="Calibri"/>
                <a:hlinkClick r:id="rId12">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3"/>
              </a:rPr>
              <a:t>ScienceDirect</a:t>
            </a:r>
            <a:r>
              <a:rPr lang="en" sz="1100" u="sng">
                <a:solidFill>
                  <a:schemeClr val="hlink"/>
                </a:solidFill>
                <a:latin typeface="Calibri"/>
                <a:ea typeface="Calibri"/>
                <a:cs typeface="Calibri"/>
                <a:sym typeface="Calibri"/>
                <a:hlinkClick r:id="rId14"/>
              </a:rPr>
              <a:t>faculty.washington.edu</a:t>
            </a:r>
            <a:br>
              <a:rPr lang="en" sz="1100" u="sng">
                <a:solidFill>
                  <a:schemeClr val="hlink"/>
                </a:solidFill>
                <a:latin typeface="Calibri"/>
                <a:ea typeface="Calibri"/>
                <a:cs typeface="Calibri"/>
                <a:sym typeface="Calibri"/>
                <a:hlinkClick r:id="rId15"/>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Bednekoff (2015)</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Hollen et al. (2010)</a:t>
            </a:r>
            <a:r>
              <a:rPr lang="en" sz="1100">
                <a:solidFill>
                  <a:schemeClr val="dk1"/>
                </a:solidFill>
                <a:latin typeface="Calibri"/>
                <a:ea typeface="Calibri"/>
                <a:cs typeface="Calibri"/>
                <a:sym typeface="Calibri"/>
              </a:rPr>
              <a:t>. Reviews/empirical work on </a:t>
            </a:r>
            <a:r>
              <a:rPr b="1" lang="en" sz="1100">
                <a:solidFill>
                  <a:schemeClr val="dk1"/>
                </a:solidFill>
                <a:latin typeface="Calibri"/>
                <a:ea typeface="Calibri"/>
                <a:cs typeface="Calibri"/>
                <a:sym typeface="Calibri"/>
              </a:rPr>
              <a:t>sentinel systems</a:t>
            </a:r>
            <a:r>
              <a:rPr lang="en" sz="1100">
                <a:solidFill>
                  <a:schemeClr val="dk1"/>
                </a:solidFill>
                <a:latin typeface="Calibri"/>
                <a:ea typeface="Calibri"/>
                <a:cs typeface="Calibri"/>
                <a:sym typeface="Calibri"/>
              </a:rPr>
              <a:t> in birds &amp; mammals, including coordination by calls.</a:t>
            </a:r>
            <a:r>
              <a:rPr lang="en" sz="1100">
                <a:solidFill>
                  <a:schemeClr val="dk1"/>
                </a:solidFill>
                <a:uFill>
                  <a:noFill/>
                </a:uFill>
                <a:latin typeface="Calibri"/>
                <a:ea typeface="Calibri"/>
                <a:cs typeface="Calibri"/>
                <a:sym typeface="Calibri"/>
                <a:hlinkClick r:id="rId1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7"/>
              </a:rPr>
              <a:t>SpringerLink</a:t>
            </a:r>
            <a:r>
              <a:rPr lang="en" sz="1100" u="sng">
                <a:solidFill>
                  <a:schemeClr val="hlink"/>
                </a:solidFill>
                <a:latin typeface="Calibri"/>
                <a:ea typeface="Calibri"/>
                <a:cs typeface="Calibri"/>
                <a:sym typeface="Calibri"/>
                <a:hlinkClick r:id="rId18"/>
              </a:rPr>
              <a:t>PLOS</a:t>
            </a:r>
            <a:br>
              <a:rPr lang="en" sz="1100" u="sng">
                <a:solidFill>
                  <a:schemeClr val="hlink"/>
                </a:solidFill>
                <a:latin typeface="Calibri"/>
                <a:ea typeface="Calibri"/>
                <a:cs typeface="Calibri"/>
                <a:sym typeface="Calibri"/>
                <a:hlinkClick r:id="rId19"/>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Ridley et al. (2013); Wright et al. (2001)</a:t>
            </a:r>
            <a:r>
              <a:rPr lang="en" sz="1100">
                <a:solidFill>
                  <a:schemeClr val="dk1"/>
                </a:solidFill>
                <a:latin typeface="Calibri"/>
                <a:ea typeface="Calibri"/>
                <a:cs typeface="Calibri"/>
                <a:sym typeface="Calibri"/>
              </a:rPr>
              <a:t>. Are sentinels “safe/selfish”? Tests in pied babblers and other cooperative species.</a:t>
            </a:r>
            <a:r>
              <a:rPr lang="en" sz="1100">
                <a:solidFill>
                  <a:schemeClr val="dk1"/>
                </a:solidFill>
                <a:uFill>
                  <a:noFill/>
                </a:uFill>
                <a:latin typeface="Calibri"/>
                <a:ea typeface="Calibri"/>
                <a:cs typeface="Calibri"/>
                <a:sym typeface="Calibri"/>
                <a:hlinkClick r:id="rId20">
                  <a:extLst>
                    <a:ext uri="{A12FA001-AC4F-418D-AE19-62706E023703}">
                      <ahyp:hlinkClr val="tx"/>
                    </a:ext>
                  </a:extLst>
                </a:hlinkClick>
              </a:rPr>
              <a:t> </a:t>
            </a:r>
            <a:r>
              <a:rPr lang="en" sz="1100" u="sng">
                <a:solidFill>
                  <a:schemeClr val="hlink"/>
                </a:solidFill>
                <a:latin typeface="Calibri"/>
                <a:ea typeface="Calibri"/>
                <a:cs typeface="Calibri"/>
                <a:sym typeface="Calibri"/>
                <a:hlinkClick r:id="rId21"/>
              </a:rPr>
              <a:t>ScienceDirect</a:t>
            </a:r>
            <a:r>
              <a:rPr lang="en" sz="1100" u="sng">
                <a:solidFill>
                  <a:schemeClr val="hlink"/>
                </a:solidFill>
                <a:latin typeface="Calibri"/>
                <a:ea typeface="Calibri"/>
                <a:cs typeface="Calibri"/>
                <a:sym typeface="Calibri"/>
                <a:hlinkClick r:id="rId22"/>
              </a:rPr>
              <a:t>besjournals.onlinelibrary.wiley.com</a:t>
            </a:r>
            <a:endParaRPr sz="11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Pose and Vision</a:t>
            </a:r>
            <a:endParaRPr>
              <a:latin typeface="Calibri"/>
              <a:ea typeface="Calibri"/>
              <a:cs typeface="Calibri"/>
              <a:sym typeface="Calibri"/>
            </a:endParaRPr>
          </a:p>
        </p:txBody>
      </p:sp>
      <p:sp>
        <p:nvSpPr>
          <p:cNvPr id="191" name="Google Shape;191;p31"/>
          <p:cNvSpPr txBox="1"/>
          <p:nvPr/>
        </p:nvSpPr>
        <p:spPr>
          <a:xfrm>
            <a:off x="167775" y="1761675"/>
            <a:ext cx="85206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Calibri"/>
                <a:ea typeface="Calibri"/>
                <a:cs typeface="Calibri"/>
                <a:sym typeface="Calibri"/>
              </a:rPr>
              <a:t>Fernández-Juricic et al. (2012)</a:t>
            </a:r>
            <a:r>
              <a:rPr lang="en" sz="1100">
                <a:solidFill>
                  <a:schemeClr val="dk1"/>
                </a:solidFill>
                <a:latin typeface="Calibri"/>
                <a:ea typeface="Calibri"/>
                <a:cs typeface="Calibri"/>
                <a:sym typeface="Calibri"/>
              </a:rPr>
              <a:t>. Sensory basis of vigilance—how visual fields drive scanning/head movements.</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ScienceDirect</a:t>
            </a:r>
            <a:br>
              <a:rPr lang="en" sz="1100" u="sng">
                <a:solidFill>
                  <a:schemeClr val="hlink"/>
                </a:solidFill>
                <a:latin typeface="Calibri"/>
                <a:ea typeface="Calibri"/>
                <a:cs typeface="Calibri"/>
                <a:sym typeface="Calibri"/>
                <a:hlinkClick r:id="rId5"/>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Jones et al. (2007)</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Bergman &amp; Beauchamp (2011)</a:t>
            </a:r>
            <a:r>
              <a:rPr lang="en" sz="1100">
                <a:solidFill>
                  <a:schemeClr val="dk1"/>
                </a:solidFill>
                <a:latin typeface="Calibri"/>
                <a:ea typeface="Calibri"/>
                <a:cs typeface="Calibri"/>
                <a:sym typeface="Calibri"/>
              </a:rPr>
              <a:t>. Head-movement rate (not just scan duration) as a key posture-based vigilance metric; peripheral individuals turn heads more.</a:t>
            </a:r>
            <a:r>
              <a:rPr lang="en" sz="1100">
                <a:solidFill>
                  <a:schemeClr val="dk1"/>
                </a:solidFill>
                <a:uFill>
                  <a:noFill/>
                </a:uFill>
                <a:latin typeface="Calibri"/>
                <a:ea typeface="Calibri"/>
                <a:cs typeface="Calibri"/>
                <a:sym typeface="Calibri"/>
                <a:hlinkClick r:id="rId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7"/>
              </a:rPr>
              <a:t>ScienceDirect+1</a:t>
            </a:r>
            <a:br>
              <a:rPr lang="en" sz="1100" u="sng">
                <a:solidFill>
                  <a:schemeClr val="hlink"/>
                </a:solidFill>
                <a:latin typeface="Calibri"/>
                <a:ea typeface="Calibri"/>
                <a:cs typeface="Calibri"/>
                <a:sym typeface="Calibri"/>
                <a:hlinkClick r:id="rId8"/>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Fernández-Juricic et al. (2009/2010)</a:t>
            </a:r>
            <a:r>
              <a:rPr lang="en" sz="1100">
                <a:solidFill>
                  <a:schemeClr val="dk1"/>
                </a:solidFill>
                <a:latin typeface="Calibri"/>
                <a:ea typeface="Calibri"/>
                <a:cs typeface="Calibri"/>
                <a:sym typeface="Calibri"/>
              </a:rPr>
              <a:t>. Visual field configuration predicts predator-detection postures and head orientation in birds.</a:t>
            </a:r>
            <a:r>
              <a:rPr lang="en" sz="1100">
                <a:solidFill>
                  <a:schemeClr val="dk1"/>
                </a:solidFill>
                <a:uFill>
                  <a:noFill/>
                </a:uFill>
                <a:latin typeface="Calibri"/>
                <a:ea typeface="Calibri"/>
                <a:cs typeface="Calibri"/>
                <a:sym typeface="Calibri"/>
                <a:hlinkClick r:id="rId9">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0"/>
              </a:rPr>
              <a:t>academic.oup.com</a:t>
            </a:r>
            <a:r>
              <a:rPr lang="en" sz="1100" u="sng">
                <a:solidFill>
                  <a:schemeClr val="hlink"/>
                </a:solidFill>
                <a:latin typeface="Calibri"/>
                <a:ea typeface="Calibri"/>
                <a:cs typeface="Calibri"/>
                <a:sym typeface="Calibri"/>
                <a:hlinkClick r:id="rId11"/>
              </a:rPr>
              <a:t>ScienceDirect</a:t>
            </a:r>
            <a:br>
              <a:rPr lang="en" sz="1100" u="sng">
                <a:solidFill>
                  <a:schemeClr val="hlink"/>
                </a:solidFill>
                <a:latin typeface="Calibri"/>
                <a:ea typeface="Calibri"/>
                <a:cs typeface="Calibri"/>
                <a:sym typeface="Calibri"/>
                <a:hlinkClick r:id="rId12"/>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Typology papers</a:t>
            </a:r>
            <a:r>
              <a:rPr lang="en" sz="1100">
                <a:solidFill>
                  <a:schemeClr val="dk1"/>
                </a:solidFill>
                <a:latin typeface="Calibri"/>
                <a:ea typeface="Calibri"/>
                <a:cs typeface="Calibri"/>
                <a:sym typeface="Calibri"/>
              </a:rPr>
              <a:t> describing </a:t>
            </a:r>
            <a:r>
              <a:rPr b="1" lang="en" sz="1100">
                <a:solidFill>
                  <a:schemeClr val="dk1"/>
                </a:solidFill>
                <a:latin typeface="Calibri"/>
                <a:ea typeface="Calibri"/>
                <a:cs typeface="Calibri"/>
                <a:sym typeface="Calibri"/>
              </a:rPr>
              <a:t>“head-up”</a:t>
            </a:r>
            <a:r>
              <a:rPr lang="en" sz="1100">
                <a:solidFill>
                  <a:schemeClr val="dk1"/>
                </a:solidFill>
                <a:latin typeface="Calibri"/>
                <a:ea typeface="Calibri"/>
                <a:cs typeface="Calibri"/>
                <a:sym typeface="Calibri"/>
              </a:rPr>
              <a:t> vigilant postures (e.g., wild boar) useful for pose scoring in the field.</a:t>
            </a:r>
            <a:r>
              <a:rPr lang="en" sz="1100">
                <a:solidFill>
                  <a:schemeClr val="dk1"/>
                </a:solidFill>
                <a:uFill>
                  <a:noFill/>
                </a:uFill>
                <a:latin typeface="Calibri"/>
                <a:ea typeface="Calibri"/>
                <a:cs typeface="Calibri"/>
                <a:sym typeface="Calibri"/>
                <a:hlinkClick r:id="rId1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4"/>
              </a:rPr>
              <a:t>etoecoevo.org</a:t>
            </a:r>
            <a:br>
              <a:rPr lang="en" sz="1100" u="sng">
                <a:solidFill>
                  <a:schemeClr val="hlink"/>
                </a:solidFill>
                <a:latin typeface="Calibri"/>
                <a:ea typeface="Calibri"/>
                <a:cs typeface="Calibri"/>
                <a:sym typeface="Calibri"/>
                <a:hlinkClick r:id="rId15"/>
              </a:rPr>
            </a:b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Focus</a:t>
            </a:r>
            <a:endParaRPr>
              <a:latin typeface="Calibri"/>
              <a:ea typeface="Calibri"/>
              <a:cs typeface="Calibri"/>
              <a:sym typeface="Calibri"/>
            </a:endParaRPr>
          </a:p>
        </p:txBody>
      </p:sp>
      <p:sp>
        <p:nvSpPr>
          <p:cNvPr id="65" name="Google Shape;65;p14"/>
          <p:cNvSpPr txBox="1"/>
          <p:nvPr>
            <p:ph idx="1" type="subTitle"/>
          </p:nvPr>
        </p:nvSpPr>
        <p:spPr>
          <a:xfrm>
            <a:off x="463500" y="1528800"/>
            <a:ext cx="5603400" cy="30432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None/>
            </a:pPr>
            <a:r>
              <a:rPr lang="en" sz="1900">
                <a:solidFill>
                  <a:srgbClr val="000000"/>
                </a:solidFill>
                <a:latin typeface="Calibri"/>
                <a:ea typeface="Calibri"/>
                <a:cs typeface="Calibri"/>
                <a:sym typeface="Calibri"/>
              </a:rPr>
              <a:t>Many animals use</a:t>
            </a:r>
            <a:r>
              <a:rPr lang="en" sz="1900">
                <a:solidFill>
                  <a:schemeClr val="dk1"/>
                </a:solidFill>
                <a:latin typeface="Calibri"/>
                <a:ea typeface="Calibri"/>
                <a:cs typeface="Calibri"/>
                <a:sym typeface="Calibri"/>
              </a:rPr>
              <a:t> vision</a:t>
            </a:r>
            <a:r>
              <a:rPr lang="en" sz="1900">
                <a:solidFill>
                  <a:srgbClr val="000000"/>
                </a:solidFill>
                <a:latin typeface="Calibri"/>
                <a:ea typeface="Calibri"/>
                <a:cs typeface="Calibri"/>
                <a:sym typeface="Calibri"/>
              </a:rPr>
              <a:t> to help them catch prey, find mates, or defend against danger. The ability to focus enables them to detect, locate, and orient themselves to food or danger. Evolution has wired </a:t>
            </a:r>
            <a:r>
              <a:rPr i="1" lang="en" sz="1900">
                <a:solidFill>
                  <a:srgbClr val="000000"/>
                </a:solidFill>
                <a:latin typeface="Calibri"/>
                <a:ea typeface="Calibri"/>
                <a:cs typeface="Calibri"/>
                <a:sym typeface="Calibri"/>
              </a:rPr>
              <a:t>attention</a:t>
            </a:r>
            <a:r>
              <a:rPr lang="en" sz="1900">
                <a:solidFill>
                  <a:srgbClr val="000000"/>
                </a:solidFill>
                <a:latin typeface="Calibri"/>
                <a:ea typeface="Calibri"/>
                <a:cs typeface="Calibri"/>
                <a:sym typeface="Calibri"/>
              </a:rPr>
              <a:t> into their brains. </a:t>
            </a:r>
            <a:endParaRPr sz="1900">
              <a:solidFill>
                <a:srgbClr val="000000"/>
              </a:solidFill>
              <a:latin typeface="Calibri"/>
              <a:ea typeface="Calibri"/>
              <a:cs typeface="Calibri"/>
              <a:sym typeface="Calibri"/>
            </a:endParaRPr>
          </a:p>
          <a:p>
            <a:pPr indent="0" lvl="0" marL="0" rtl="0" algn="just">
              <a:lnSpc>
                <a:spcPct val="80000"/>
              </a:lnSpc>
              <a:spcBef>
                <a:spcPts val="0"/>
              </a:spcBef>
              <a:spcAft>
                <a:spcPts val="0"/>
              </a:spcAft>
              <a:buNone/>
            </a:pPr>
            <a:r>
              <a:t/>
            </a:r>
            <a:endParaRPr sz="1900">
              <a:solidFill>
                <a:srgbClr val="000000"/>
              </a:solidFill>
              <a:latin typeface="Calibri"/>
              <a:ea typeface="Calibri"/>
              <a:cs typeface="Calibri"/>
              <a:sym typeface="Calibri"/>
            </a:endParaRPr>
          </a:p>
          <a:p>
            <a:pPr indent="0" lvl="0" marL="0" rtl="0" algn="just">
              <a:lnSpc>
                <a:spcPct val="80000"/>
              </a:lnSpc>
              <a:spcBef>
                <a:spcPts val="0"/>
              </a:spcBef>
              <a:spcAft>
                <a:spcPts val="0"/>
              </a:spcAft>
              <a:buNone/>
            </a:pPr>
            <a:r>
              <a:rPr lang="en" sz="1900">
                <a:solidFill>
                  <a:srgbClr val="000000"/>
                </a:solidFill>
                <a:latin typeface="Calibri"/>
                <a:ea typeface="Calibri"/>
                <a:cs typeface="Calibri"/>
                <a:sym typeface="Calibri"/>
              </a:rPr>
              <a:t>We humans conceptualize this attention as perception of the location and orientat</a:t>
            </a:r>
            <a:r>
              <a:rPr lang="en" sz="1900">
                <a:solidFill>
                  <a:srgbClr val="000000"/>
                </a:solidFill>
                <a:latin typeface="Calibri"/>
                <a:ea typeface="Calibri"/>
                <a:cs typeface="Calibri"/>
                <a:sym typeface="Calibri"/>
              </a:rPr>
              <a:t>ion</a:t>
            </a:r>
            <a:r>
              <a:rPr lang="en" sz="1900">
                <a:solidFill>
                  <a:srgbClr val="000000"/>
                </a:solidFill>
                <a:latin typeface="Calibri"/>
                <a:ea typeface="Calibri"/>
                <a:cs typeface="Calibri"/>
                <a:sym typeface="Calibri"/>
              </a:rPr>
              <a:t> of ourselves or of tasty or scary things that we can see. </a:t>
            </a:r>
            <a:endParaRPr sz="1900">
              <a:solidFill>
                <a:srgbClr val="000000"/>
              </a:solidFill>
              <a:latin typeface="Calibri"/>
              <a:ea typeface="Calibri"/>
              <a:cs typeface="Calibri"/>
              <a:sym typeface="Calibri"/>
            </a:endParaRPr>
          </a:p>
          <a:p>
            <a:pPr indent="0" lvl="0" marL="0" rtl="0" algn="just">
              <a:lnSpc>
                <a:spcPct val="80000"/>
              </a:lnSpc>
              <a:spcBef>
                <a:spcPts val="0"/>
              </a:spcBef>
              <a:spcAft>
                <a:spcPts val="0"/>
              </a:spcAft>
              <a:buNone/>
            </a:pPr>
            <a:r>
              <a:t/>
            </a:r>
            <a:endParaRPr sz="1900">
              <a:solidFill>
                <a:srgbClr val="000000"/>
              </a:solidFill>
              <a:latin typeface="Calibri"/>
              <a:ea typeface="Calibri"/>
              <a:cs typeface="Calibri"/>
              <a:sym typeface="Calibri"/>
            </a:endParaRPr>
          </a:p>
          <a:p>
            <a:pPr indent="0" lvl="0" marL="0" rtl="0" algn="just">
              <a:lnSpc>
                <a:spcPct val="80000"/>
              </a:lnSpc>
              <a:spcBef>
                <a:spcPts val="0"/>
              </a:spcBef>
              <a:spcAft>
                <a:spcPts val="0"/>
              </a:spcAft>
              <a:buNone/>
            </a:pPr>
            <a:r>
              <a:rPr lang="en" sz="1900">
                <a:solidFill>
                  <a:srgbClr val="000000"/>
                </a:solidFill>
                <a:latin typeface="Calibri"/>
                <a:ea typeface="Calibri"/>
                <a:cs typeface="Calibri"/>
                <a:sym typeface="Calibri"/>
              </a:rPr>
              <a:t>This attention to a perceived reward or threat we call “focus”, “gaze”, or “</a:t>
            </a:r>
            <a:r>
              <a:rPr i="1" lang="en" sz="1900">
                <a:solidFill>
                  <a:srgbClr val="000000"/>
                </a:solidFill>
                <a:latin typeface="Calibri"/>
                <a:ea typeface="Calibri"/>
                <a:cs typeface="Calibri"/>
                <a:sym typeface="Calibri"/>
              </a:rPr>
              <a:t>pose</a:t>
            </a:r>
            <a:r>
              <a:rPr lang="en" sz="1900">
                <a:solidFill>
                  <a:srgbClr val="000000"/>
                </a:solidFill>
                <a:latin typeface="Calibri"/>
                <a:ea typeface="Calibri"/>
                <a:cs typeface="Calibri"/>
                <a:sym typeface="Calibri"/>
              </a:rPr>
              <a:t>”. </a:t>
            </a:r>
            <a:endParaRPr sz="1900">
              <a:solidFill>
                <a:srgbClr val="000000"/>
              </a:solidFill>
              <a:latin typeface="Calibri"/>
              <a:ea typeface="Calibri"/>
              <a:cs typeface="Calibri"/>
              <a:sym typeface="Calibri"/>
            </a:endParaRPr>
          </a:p>
          <a:p>
            <a:pPr indent="0" lvl="0" marL="0" rtl="0" algn="just">
              <a:lnSpc>
                <a:spcPct val="80000"/>
              </a:lnSpc>
              <a:spcBef>
                <a:spcPts val="0"/>
              </a:spcBef>
              <a:spcAft>
                <a:spcPts val="0"/>
              </a:spcAft>
              <a:buSzPts val="358"/>
              <a:buNone/>
            </a:pPr>
            <a:r>
              <a:t/>
            </a:r>
            <a:endParaRPr sz="2000">
              <a:latin typeface="Calibri"/>
              <a:ea typeface="Calibri"/>
              <a:cs typeface="Calibri"/>
              <a:sym typeface="Calibri"/>
            </a:endParaRPr>
          </a:p>
        </p:txBody>
      </p:sp>
      <p:pic>
        <p:nvPicPr>
          <p:cNvPr id="66" name="Google Shape;66;p14"/>
          <p:cNvPicPr preferRelativeResize="0"/>
          <p:nvPr/>
        </p:nvPicPr>
        <p:blipFill>
          <a:blip r:embed="rId3">
            <a:alphaModFix/>
          </a:blip>
          <a:stretch>
            <a:fillRect/>
          </a:stretch>
        </p:blipFill>
        <p:spPr>
          <a:xfrm>
            <a:off x="6520992" y="1600200"/>
            <a:ext cx="2165808" cy="29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Gaze Following</a:t>
            </a:r>
            <a:endParaRPr>
              <a:latin typeface="Calibri"/>
              <a:ea typeface="Calibri"/>
              <a:cs typeface="Calibri"/>
              <a:sym typeface="Calibri"/>
            </a:endParaRPr>
          </a:p>
        </p:txBody>
      </p:sp>
      <p:sp>
        <p:nvSpPr>
          <p:cNvPr id="197" name="Google Shape;197;p32"/>
          <p:cNvSpPr txBox="1"/>
          <p:nvPr/>
        </p:nvSpPr>
        <p:spPr>
          <a:xfrm>
            <a:off x="167775" y="1761675"/>
            <a:ext cx="85206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Calibri"/>
                <a:ea typeface="Calibri"/>
                <a:cs typeface="Calibri"/>
                <a:sym typeface="Calibri"/>
              </a:rPr>
              <a:t>Emery (2000)</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Shepherd (2010)</a:t>
            </a:r>
            <a:r>
              <a:rPr lang="en" sz="1100">
                <a:solidFill>
                  <a:schemeClr val="dk1"/>
                </a:solidFill>
                <a:latin typeface="Calibri"/>
                <a:ea typeface="Calibri"/>
                <a:cs typeface="Calibri"/>
                <a:sym typeface="Calibri"/>
              </a:rPr>
              <a:t>. Reviews of social gaze across vertebrates and its evolutionary role.</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ece.uvic.ca</a:t>
            </a:r>
            <a:r>
              <a:rPr lang="en" sz="1100" u="sng">
                <a:solidFill>
                  <a:schemeClr val="hlink"/>
                </a:solidFill>
                <a:latin typeface="Calibri"/>
                <a:ea typeface="Calibri"/>
                <a:cs typeface="Calibri"/>
                <a:sym typeface="Calibri"/>
                <a:hlinkClick r:id="rId5"/>
              </a:rPr>
              <a:t>Frontiers</a:t>
            </a:r>
            <a:br>
              <a:rPr lang="en" sz="1100" u="sng">
                <a:solidFill>
                  <a:schemeClr val="hlink"/>
                </a:solidFill>
                <a:latin typeface="Calibri"/>
                <a:ea typeface="Calibri"/>
                <a:cs typeface="Calibri"/>
                <a:sym typeface="Calibri"/>
                <a:hlinkClick r:id="rId6"/>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Bugnyar et al. (2004–2007)</a:t>
            </a: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Bugnyar &amp; Heinrich (2006)</a:t>
            </a:r>
            <a:r>
              <a:rPr lang="en" sz="1100">
                <a:solidFill>
                  <a:schemeClr val="dk1"/>
                </a:solidFill>
                <a:latin typeface="Calibri"/>
                <a:ea typeface="Calibri"/>
                <a:cs typeface="Calibri"/>
                <a:sym typeface="Calibri"/>
              </a:rPr>
              <a:t>. Corvids follow gaze (even around barriers) and manipulate others’ attention around food caches.</a:t>
            </a:r>
            <a:r>
              <a:rPr lang="en" sz="1100">
                <a:solidFill>
                  <a:schemeClr val="dk1"/>
                </a:solidFill>
                <a:uFill>
                  <a:noFill/>
                </a:uFill>
                <a:latin typeface="Calibri"/>
                <a:ea typeface="Calibri"/>
                <a:cs typeface="Calibri"/>
                <a:sym typeface="Calibri"/>
                <a:hlinkClick r:id="rId7">
                  <a:extLst>
                    <a:ext uri="{A12FA001-AC4F-418D-AE19-62706E023703}">
                      <ahyp:hlinkClr val="tx"/>
                    </a:ext>
                  </a:extLst>
                </a:hlinkClick>
              </a:rPr>
              <a:t> </a:t>
            </a:r>
            <a:r>
              <a:rPr lang="en" sz="1100" u="sng">
                <a:solidFill>
                  <a:schemeClr val="hlink"/>
                </a:solidFill>
                <a:latin typeface="Calibri"/>
                <a:ea typeface="Calibri"/>
                <a:cs typeface="Calibri"/>
                <a:sym typeface="Calibri"/>
                <a:hlinkClick r:id="rId8"/>
              </a:rPr>
              <a:t>ScienceDirect</a:t>
            </a:r>
            <a:r>
              <a:rPr lang="en" sz="1100" u="sng">
                <a:solidFill>
                  <a:schemeClr val="hlink"/>
                </a:solidFill>
                <a:latin typeface="Calibri"/>
                <a:ea typeface="Calibri"/>
                <a:cs typeface="Calibri"/>
                <a:sym typeface="Calibri"/>
                <a:hlinkClick r:id="rId9"/>
              </a:rPr>
              <a:t>ResearchGate</a:t>
            </a:r>
            <a:br>
              <a:rPr lang="en" sz="1100" u="sng">
                <a:solidFill>
                  <a:schemeClr val="hlink"/>
                </a:solidFill>
                <a:latin typeface="Calibri"/>
                <a:ea typeface="Calibri"/>
                <a:cs typeface="Calibri"/>
                <a:sym typeface="Calibri"/>
                <a:hlinkClick r:id="rId10"/>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Amici et al. (2020)</a:t>
            </a:r>
            <a:r>
              <a:rPr lang="en" sz="1100">
                <a:solidFill>
                  <a:schemeClr val="dk1"/>
                </a:solidFill>
                <a:latin typeface="Calibri"/>
                <a:ea typeface="Calibri"/>
                <a:cs typeface="Calibri"/>
                <a:sym typeface="Calibri"/>
              </a:rPr>
              <a:t>. Gaze following in ungulates—extending beyond primates/birds.</a:t>
            </a:r>
            <a:r>
              <a:rPr lang="en" sz="1100">
                <a:solidFill>
                  <a:schemeClr val="dk1"/>
                </a:solidFill>
                <a:uFill>
                  <a:noFill/>
                </a:uFill>
                <a:latin typeface="Calibri"/>
                <a:ea typeface="Calibri"/>
                <a:cs typeface="Calibri"/>
                <a:sym typeface="Calibri"/>
                <a:hlinkClick r:id="rId11">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2"/>
              </a:rPr>
              <a:t>Frontiers</a:t>
            </a:r>
            <a:br>
              <a:rPr lang="en" sz="1100" u="sng">
                <a:solidFill>
                  <a:schemeClr val="hlink"/>
                </a:solidFill>
                <a:latin typeface="Calibri"/>
                <a:ea typeface="Calibri"/>
                <a:cs typeface="Calibri"/>
                <a:sym typeface="Calibri"/>
                <a:hlinkClick r:id="rId13"/>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Rosati et al.; Kano et al. (2025)</a:t>
            </a:r>
            <a:r>
              <a:rPr lang="en" sz="1100">
                <a:solidFill>
                  <a:schemeClr val="dk1"/>
                </a:solidFill>
                <a:latin typeface="Calibri"/>
                <a:ea typeface="Calibri"/>
                <a:cs typeface="Calibri"/>
                <a:sym typeface="Calibri"/>
              </a:rPr>
              <a:t>. Newer work showing </a:t>
            </a:r>
            <a:r>
              <a:rPr b="1" lang="en" sz="1100">
                <a:solidFill>
                  <a:schemeClr val="dk1"/>
                </a:solidFill>
                <a:latin typeface="Calibri"/>
                <a:ea typeface="Calibri"/>
                <a:cs typeface="Calibri"/>
                <a:sym typeface="Calibri"/>
              </a:rPr>
              <a:t>pigeons</a:t>
            </a:r>
            <a:r>
              <a:rPr lang="en" sz="1100">
                <a:solidFill>
                  <a:schemeClr val="dk1"/>
                </a:solidFill>
                <a:latin typeface="Calibri"/>
                <a:ea typeface="Calibri"/>
                <a:cs typeface="Calibri"/>
                <a:sym typeface="Calibri"/>
              </a:rPr>
              <a:t> follow conspecific gaze; group context matters.</a:t>
            </a:r>
            <a:r>
              <a:rPr lang="en" sz="1100">
                <a:solidFill>
                  <a:schemeClr val="dk1"/>
                </a:solidFill>
                <a:uFill>
                  <a:noFill/>
                </a:uFill>
                <a:latin typeface="Calibri"/>
                <a:ea typeface="Calibri"/>
                <a:cs typeface="Calibri"/>
                <a:sym typeface="Calibri"/>
                <a:hlinkClick r:id="rId14">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5"/>
              </a:rPr>
              <a:t>ScienceDirect</a:t>
            </a:r>
            <a:br>
              <a:rPr lang="en" sz="1100" u="sng">
                <a:solidFill>
                  <a:schemeClr val="hlink"/>
                </a:solidFill>
                <a:latin typeface="Calibri"/>
                <a:ea typeface="Calibri"/>
                <a:cs typeface="Calibri"/>
                <a:sym typeface="Calibri"/>
                <a:hlinkClick r:id="rId16"/>
              </a:rPr>
            </a:br>
            <a:endParaRPr sz="1100" u="sng">
              <a:solidFill>
                <a:schemeClr val="hlink"/>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Gaze sensitivity review (2013)</a:t>
            </a:r>
            <a:r>
              <a:rPr lang="en" sz="1100">
                <a:solidFill>
                  <a:schemeClr val="dk1"/>
                </a:solidFill>
                <a:latin typeface="Calibri"/>
                <a:ea typeface="Calibri"/>
                <a:cs typeface="Calibri"/>
                <a:sym typeface="Calibri"/>
              </a:rPr>
              <a:t>—how animals learn to use gaze for locating food or avoiding predators.</a:t>
            </a:r>
            <a:r>
              <a:rPr lang="en" sz="1100">
                <a:solidFill>
                  <a:schemeClr val="dk1"/>
                </a:solidFill>
                <a:uFill>
                  <a:noFill/>
                </a:uFill>
                <a:latin typeface="Calibri"/>
                <a:ea typeface="Calibri"/>
                <a:cs typeface="Calibri"/>
                <a:sym typeface="Calibri"/>
                <a:hlinkClick r:id="rId17">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8"/>
              </a:rPr>
              <a:t>ScienceDirect</a:t>
            </a:r>
            <a:br>
              <a:rPr lang="en" sz="1100" u="sng">
                <a:solidFill>
                  <a:schemeClr val="hlink"/>
                </a:solidFill>
                <a:latin typeface="Calibri"/>
                <a:ea typeface="Calibri"/>
                <a:cs typeface="Calibri"/>
                <a:sym typeface="Calibri"/>
                <a:hlinkClick r:id="rId19"/>
              </a:rPr>
            </a:br>
            <a:endParaRPr sz="1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Eye Tracking</a:t>
            </a:r>
            <a:endParaRPr>
              <a:latin typeface="Calibri"/>
              <a:ea typeface="Calibri"/>
              <a:cs typeface="Calibri"/>
              <a:sym typeface="Calibri"/>
            </a:endParaRPr>
          </a:p>
        </p:txBody>
      </p:sp>
      <p:sp>
        <p:nvSpPr>
          <p:cNvPr id="203" name="Google Shape;203;p33"/>
          <p:cNvSpPr txBox="1"/>
          <p:nvPr/>
        </p:nvSpPr>
        <p:spPr>
          <a:xfrm>
            <a:off x="167775" y="1761675"/>
            <a:ext cx="8520600" cy="13275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dk1"/>
              </a:buClr>
              <a:buSzPts val="1100"/>
              <a:buChar char="●"/>
            </a:pPr>
            <a:r>
              <a:rPr b="1" lang="en" sz="1100">
                <a:solidFill>
                  <a:schemeClr val="dk1"/>
                </a:solidFill>
                <a:latin typeface="Calibri"/>
                <a:ea typeface="Calibri"/>
                <a:cs typeface="Calibri"/>
                <a:sym typeface="Calibri"/>
              </a:rPr>
              <a:t>Yorzinski &amp; Platt (2014)</a:t>
            </a:r>
            <a:r>
              <a:rPr lang="en" sz="1100">
                <a:solidFill>
                  <a:schemeClr val="dk1"/>
                </a:solidFill>
                <a:latin typeface="Calibri"/>
                <a:ea typeface="Calibri"/>
                <a:cs typeface="Calibri"/>
                <a:sym typeface="Calibri"/>
              </a:rPr>
              <a:t>. Telemetric </a:t>
            </a:r>
            <a:r>
              <a:rPr b="1" lang="en" sz="1100">
                <a:solidFill>
                  <a:schemeClr val="dk1"/>
                </a:solidFill>
                <a:latin typeface="Calibri"/>
                <a:ea typeface="Calibri"/>
                <a:cs typeface="Calibri"/>
                <a:sym typeface="Calibri"/>
              </a:rPr>
              <a:t>eye-tracking</a:t>
            </a:r>
            <a:r>
              <a:rPr lang="en" sz="1100">
                <a:solidFill>
                  <a:schemeClr val="dk1"/>
                </a:solidFill>
                <a:latin typeface="Calibri"/>
                <a:ea typeface="Calibri"/>
                <a:cs typeface="Calibri"/>
                <a:sym typeface="Calibri"/>
              </a:rPr>
              <a:t> in peafowl during predator detection—direct readout of visual attention.</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Yorzinski Lab</a:t>
            </a:r>
            <a:br>
              <a:rPr lang="en" sz="1100" u="sng">
                <a:solidFill>
                  <a:schemeClr val="hlink"/>
                </a:solidFill>
                <a:latin typeface="Calibri"/>
                <a:ea typeface="Calibri"/>
                <a:cs typeface="Calibri"/>
                <a:sym typeface="Calibri"/>
                <a:hlinkClick r:id="rId5"/>
              </a:rPr>
            </a:br>
            <a:endParaRPr sz="1100" u="sng">
              <a:solidFill>
                <a:schemeClr val="hlink"/>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Yorzinski et al. (2013/2014/2015)</a:t>
            </a:r>
            <a:r>
              <a:rPr lang="en" sz="1100">
                <a:solidFill>
                  <a:schemeClr val="dk1"/>
                </a:solidFill>
                <a:latin typeface="Calibri"/>
                <a:ea typeface="Calibri"/>
                <a:cs typeface="Calibri"/>
                <a:sym typeface="Calibri"/>
              </a:rPr>
              <a:t>. What females actually look at in courtship; coupling of eye and head movements.</a:t>
            </a:r>
            <a:r>
              <a:rPr lang="en" sz="1100">
                <a:solidFill>
                  <a:schemeClr val="dk1"/>
                </a:solidFill>
                <a:uFill>
                  <a:noFill/>
                </a:uFill>
                <a:latin typeface="Calibri"/>
                <a:ea typeface="Calibri"/>
                <a:cs typeface="Calibri"/>
                <a:sym typeface="Calibri"/>
                <a:hlinkClick r:id="rId6">
                  <a:extLst>
                    <a:ext uri="{A12FA001-AC4F-418D-AE19-62706E023703}">
                      <ahyp:hlinkClr val="tx"/>
                    </a:ext>
                  </a:extLst>
                </a:hlinkClick>
              </a:rPr>
              <a:t> </a:t>
            </a:r>
            <a:r>
              <a:rPr lang="en" sz="1100" u="sng">
                <a:solidFill>
                  <a:schemeClr val="hlink"/>
                </a:solidFill>
                <a:latin typeface="Calibri"/>
                <a:ea typeface="Calibri"/>
                <a:cs typeface="Calibri"/>
                <a:sym typeface="Calibri"/>
                <a:hlinkClick r:id="rId7"/>
              </a:rPr>
              <a:t>journals.biologists.com</a:t>
            </a:r>
            <a:r>
              <a:rPr lang="en" sz="1100" u="sng">
                <a:solidFill>
                  <a:schemeClr val="hlink"/>
                </a:solidFill>
                <a:latin typeface="Calibri"/>
                <a:ea typeface="Calibri"/>
                <a:cs typeface="Calibri"/>
                <a:sym typeface="Calibri"/>
                <a:hlinkClick r:id="rId8"/>
              </a:rPr>
              <a:t>patricellilab.faculty.ucdavis.edu</a:t>
            </a:r>
            <a:r>
              <a:rPr lang="en" sz="1100" u="sng">
                <a:solidFill>
                  <a:schemeClr val="hlink"/>
                </a:solidFill>
                <a:latin typeface="Calibri"/>
                <a:ea typeface="Calibri"/>
                <a:cs typeface="Calibri"/>
                <a:sym typeface="Calibri"/>
                <a:hlinkClick r:id="rId9"/>
              </a:rPr>
              <a:t>ResearchGate</a:t>
            </a:r>
            <a:br>
              <a:rPr lang="en" sz="1100" u="sng">
                <a:solidFill>
                  <a:schemeClr val="hlink"/>
                </a:solidFill>
                <a:latin typeface="Calibri"/>
                <a:ea typeface="Calibri"/>
                <a:cs typeface="Calibri"/>
                <a:sym typeface="Calibri"/>
                <a:hlinkClick r:id="rId10"/>
              </a:rPr>
            </a:br>
            <a:endParaRPr sz="1100" u="sng">
              <a:solidFill>
                <a:schemeClr val="hlink"/>
              </a:solidFill>
              <a:latin typeface="Calibri"/>
              <a:ea typeface="Calibri"/>
              <a:cs typeface="Calibri"/>
              <a:sym typeface="Calibri"/>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latin typeface="Calibri"/>
                <a:ea typeface="Calibri"/>
                <a:cs typeface="Calibri"/>
                <a:sym typeface="Calibri"/>
              </a:rPr>
              <a:t>eLife reviewed preprint (2024)</a:t>
            </a:r>
            <a:r>
              <a:rPr lang="en" sz="1100">
                <a:solidFill>
                  <a:schemeClr val="dk1"/>
                </a:solidFill>
                <a:latin typeface="Calibri"/>
                <a:ea typeface="Calibri"/>
                <a:cs typeface="Calibri"/>
                <a:sym typeface="Calibri"/>
              </a:rPr>
              <a:t>. Fine-scale tracking in pigeons links foveal use to faster escape—bridging pose to attention.</a:t>
            </a:r>
            <a:r>
              <a:rPr lang="en" sz="1100">
                <a:solidFill>
                  <a:schemeClr val="dk1"/>
                </a:solidFill>
                <a:uFill>
                  <a:noFill/>
                </a:uFill>
                <a:latin typeface="Calibri"/>
                <a:ea typeface="Calibri"/>
                <a:cs typeface="Calibri"/>
                <a:sym typeface="Calibri"/>
                <a:hlinkClick r:id="rId11">
                  <a:extLst>
                    <a:ext uri="{A12FA001-AC4F-418D-AE19-62706E023703}">
                      <ahyp:hlinkClr val="tx"/>
                    </a:ext>
                  </a:extLst>
                </a:hlinkClick>
              </a:rPr>
              <a:t> </a:t>
            </a:r>
            <a:r>
              <a:rPr lang="en" sz="1100" u="sng">
                <a:solidFill>
                  <a:schemeClr val="hlink"/>
                </a:solidFill>
                <a:latin typeface="Calibri"/>
                <a:ea typeface="Calibri"/>
                <a:cs typeface="Calibri"/>
                <a:sym typeface="Calibri"/>
                <a:hlinkClick r:id="rId12"/>
              </a:rPr>
              <a:t>eLife</a:t>
            </a:r>
            <a:endParaRPr sz="11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References: OGC GeoPose</a:t>
            </a:r>
            <a:endParaRPr>
              <a:latin typeface="Calibri"/>
              <a:ea typeface="Calibri"/>
              <a:cs typeface="Calibri"/>
              <a:sym typeface="Calibri"/>
            </a:endParaRPr>
          </a:p>
        </p:txBody>
      </p:sp>
      <p:sp>
        <p:nvSpPr>
          <p:cNvPr id="209" name="Google Shape;209;p34"/>
          <p:cNvSpPr txBox="1"/>
          <p:nvPr/>
        </p:nvSpPr>
        <p:spPr>
          <a:xfrm>
            <a:off x="167775" y="1761675"/>
            <a:ext cx="85206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latin typeface="Calibri"/>
                <a:ea typeface="Calibri"/>
                <a:cs typeface="Calibri"/>
                <a:sym typeface="Calibri"/>
              </a:rPr>
              <a:t>The OGC GeoPose 1.0 Data Exchange Standard is an </a:t>
            </a:r>
            <a:r>
              <a:rPr b="1" lang="en" sz="1100">
                <a:solidFill>
                  <a:schemeClr val="dk1"/>
                </a:solidFill>
                <a:latin typeface="Calibri"/>
                <a:ea typeface="Calibri"/>
                <a:cs typeface="Calibri"/>
                <a:sym typeface="Calibri"/>
              </a:rPr>
              <a:t>OGC Implementation Standard</a:t>
            </a:r>
            <a:r>
              <a:rPr lang="en" sz="1100">
                <a:solidFill>
                  <a:schemeClr val="dk1"/>
                </a:solidFill>
                <a:latin typeface="Calibri"/>
                <a:ea typeface="Calibri"/>
                <a:cs typeface="Calibri"/>
                <a:sym typeface="Calibri"/>
              </a:rPr>
              <a:t>, approved on </a:t>
            </a:r>
            <a:r>
              <a:rPr b="1" lang="en" sz="1100">
                <a:solidFill>
                  <a:schemeClr val="dk1"/>
                </a:solidFill>
                <a:latin typeface="Calibri"/>
                <a:ea typeface="Calibri"/>
                <a:cs typeface="Calibri"/>
                <a:sym typeface="Calibri"/>
              </a:rPr>
              <a:t>June 20, 2022</a:t>
            </a:r>
            <a:r>
              <a:rPr lang="en" sz="1100">
                <a:solidFill>
                  <a:schemeClr val="dk1"/>
                </a:solidFill>
                <a:latin typeface="Calibri"/>
                <a:ea typeface="Calibri"/>
                <a:cs typeface="Calibri"/>
                <a:sym typeface="Calibri"/>
              </a:rPr>
              <a:t>, and </a:t>
            </a:r>
            <a:r>
              <a:rPr b="1" lang="en" sz="1100">
                <a:solidFill>
                  <a:schemeClr val="dk1"/>
                </a:solidFill>
                <a:latin typeface="Calibri"/>
                <a:ea typeface="Calibri"/>
                <a:cs typeface="Calibri"/>
                <a:sym typeface="Calibri"/>
              </a:rPr>
              <a:t>published on September 8, 2023</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1100" u="sng">
                <a:solidFill>
                  <a:schemeClr val="hlink"/>
                </a:solidFill>
                <a:latin typeface="Calibri"/>
                <a:ea typeface="Calibri"/>
                <a:cs typeface="Calibri"/>
                <a:sym typeface="Calibri"/>
                <a:hlinkClick r:id="rId4"/>
              </a:rPr>
              <a:t>geopose.org+14docs.ogc.org+14medium.com+14</a:t>
            </a:r>
            <a:r>
              <a:rPr lang="en" sz="1100">
                <a:solidFill>
                  <a:schemeClr val="dk1"/>
                </a:solidFill>
                <a:latin typeface="Calibri"/>
                <a:ea typeface="Calibri"/>
                <a:cs typeface="Calibri"/>
                <a:sym typeface="Calibri"/>
              </a:rPr>
              <a:t>.</a:t>
            </a:r>
            <a:br>
              <a:rPr lang="en"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latin typeface="Calibri"/>
                <a:ea typeface="Calibri"/>
                <a:cs typeface="Calibri"/>
                <a:sym typeface="Calibri"/>
              </a:rPr>
              <a:t>It is designated as </a:t>
            </a:r>
            <a:r>
              <a:rPr b="1" lang="en" sz="1100">
                <a:solidFill>
                  <a:schemeClr val="dk1"/>
                </a:solidFill>
                <a:latin typeface="Calibri"/>
                <a:ea typeface="Calibri"/>
                <a:cs typeface="Calibri"/>
                <a:sym typeface="Calibri"/>
              </a:rPr>
              <a:t>OGC Doc No. 21-056r11</a:t>
            </a:r>
            <a:r>
              <a:rPr lang="en" sz="11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en" sz="1100" u="sng">
                <a:solidFill>
                  <a:schemeClr val="hlink"/>
                </a:solidFill>
                <a:latin typeface="Calibri"/>
                <a:ea typeface="Calibri"/>
                <a:cs typeface="Calibri"/>
                <a:sym typeface="Calibri"/>
                <a:hlinkClick r:id="rId6"/>
              </a:rPr>
              <a:t>docs.ogc.org+2ogc.org+2</a:t>
            </a:r>
            <a:r>
              <a:rPr lang="en" sz="1100">
                <a:solidFill>
                  <a:schemeClr val="dk1"/>
                </a:solidFill>
                <a:latin typeface="Calibri"/>
                <a:ea typeface="Calibri"/>
                <a:cs typeface="Calibri"/>
                <a:sym typeface="Calibri"/>
              </a:rPr>
              <a:t>.</a:t>
            </a:r>
            <a:br>
              <a:rPr lang="en"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latin typeface="Calibri"/>
                <a:ea typeface="Calibri"/>
                <a:cs typeface="Calibri"/>
                <a:sym typeface="Calibri"/>
              </a:rPr>
              <a:t>The standard defines an interoperable way to express and exchange the </a:t>
            </a:r>
            <a:r>
              <a:rPr b="1" lang="en" sz="1100">
                <a:solidFill>
                  <a:schemeClr val="dk1"/>
                </a:solidFill>
                <a:latin typeface="Calibri"/>
                <a:ea typeface="Calibri"/>
                <a:cs typeface="Calibri"/>
                <a:sym typeface="Calibri"/>
              </a:rPr>
              <a:t>location and orientation (poses)</a:t>
            </a:r>
            <a:r>
              <a:rPr lang="en" sz="1100">
                <a:solidFill>
                  <a:schemeClr val="dk1"/>
                </a:solidFill>
                <a:latin typeface="Calibri"/>
                <a:ea typeface="Calibri"/>
                <a:cs typeface="Calibri"/>
                <a:sym typeface="Calibri"/>
              </a:rPr>
              <a:t> of real or virtual geometric objects in geographic reference frames (Earth or astronomical coordinate systems)</a:t>
            </a:r>
            <a:r>
              <a:rPr lang="en" sz="1100">
                <a:solidFill>
                  <a:schemeClr val="dk1"/>
                </a:solidFill>
                <a:uFill>
                  <a:noFill/>
                </a:uFill>
                <a:latin typeface="Calibri"/>
                <a:ea typeface="Calibri"/>
                <a:cs typeface="Calibri"/>
                <a:sym typeface="Calibri"/>
                <a:hlinkClick r:id="rId7">
                  <a:extLst>
                    <a:ext uri="{A12FA001-AC4F-418D-AE19-62706E023703}">
                      <ahyp:hlinkClr val="tx"/>
                    </a:ext>
                  </a:extLst>
                </a:hlinkClick>
              </a:rPr>
              <a:t> </a:t>
            </a:r>
            <a:r>
              <a:rPr lang="en" sz="1100" u="sng">
                <a:solidFill>
                  <a:schemeClr val="hlink"/>
                </a:solidFill>
                <a:latin typeface="Calibri"/>
                <a:ea typeface="Calibri"/>
                <a:cs typeface="Calibri"/>
                <a:sym typeface="Calibri"/>
                <a:hlinkClick r:id="rId8"/>
              </a:rPr>
              <a:t>github.com+13ogc.org+13ogc.org+13</a:t>
            </a:r>
            <a:r>
              <a:rPr lang="en" sz="1100">
                <a:solidFill>
                  <a:schemeClr val="dk1"/>
                </a:solidFill>
                <a:latin typeface="Calibri"/>
                <a:ea typeface="Calibri"/>
                <a:cs typeface="Calibri"/>
                <a:sym typeface="Calibri"/>
              </a:rPr>
              <a:t>.</a:t>
            </a:r>
            <a:endParaRPr b="1" sz="1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Visual Perception</a:t>
            </a:r>
            <a:endParaRPr>
              <a:latin typeface="Calibri"/>
              <a:ea typeface="Calibri"/>
              <a:cs typeface="Calibri"/>
              <a:sym typeface="Calibri"/>
            </a:endParaRPr>
          </a:p>
        </p:txBody>
      </p:sp>
      <p:sp>
        <p:nvSpPr>
          <p:cNvPr id="72" name="Google Shape;72;p15"/>
          <p:cNvSpPr txBox="1"/>
          <p:nvPr/>
        </p:nvSpPr>
        <p:spPr>
          <a:xfrm>
            <a:off x="463500" y="2564350"/>
            <a:ext cx="5710500" cy="193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rPr>
              <a:t>Much of the time, the gaze jumps around in order to project the most important part of the scene on the densest area of retinal receptors. Our wiring blanks out the jumps and </a:t>
            </a:r>
            <a:r>
              <a:rPr lang="en" sz="1900">
                <a:solidFill>
                  <a:schemeClr val="dk2"/>
                </a:solidFill>
              </a:rPr>
              <a:t>stitches</a:t>
            </a:r>
            <a:r>
              <a:rPr lang="en" sz="1900">
                <a:solidFill>
                  <a:schemeClr val="dk2"/>
                </a:solidFill>
              </a:rPr>
              <a:t> the sensed views into a perception of the external environment, focussing attention on recognized objects.</a:t>
            </a:r>
            <a:endParaRPr sz="1900">
              <a:solidFill>
                <a:schemeClr val="dk2"/>
              </a:solidFill>
            </a:endParaRPr>
          </a:p>
        </p:txBody>
      </p:sp>
      <p:sp>
        <p:nvSpPr>
          <p:cNvPr id="73" name="Google Shape;73;p15"/>
          <p:cNvSpPr txBox="1"/>
          <p:nvPr/>
        </p:nvSpPr>
        <p:spPr>
          <a:xfrm>
            <a:off x="509250" y="1600200"/>
            <a:ext cx="5664600" cy="1062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900">
                <a:solidFill>
                  <a:schemeClr val="dk2"/>
                </a:solidFill>
              </a:rPr>
              <a:t>The human has both limited visual acuity and limited ability to think about objects in different reference frames at the same time.</a:t>
            </a:r>
            <a:endParaRPr sz="1900">
              <a:solidFill>
                <a:schemeClr val="dk2"/>
              </a:solidFill>
            </a:endParaRPr>
          </a:p>
        </p:txBody>
      </p:sp>
      <p:pic>
        <p:nvPicPr>
          <p:cNvPr id="74" name="Google Shape;74;p15"/>
          <p:cNvPicPr preferRelativeResize="0"/>
          <p:nvPr/>
        </p:nvPicPr>
        <p:blipFill>
          <a:blip r:embed="rId3">
            <a:alphaModFix/>
          </a:blip>
          <a:stretch>
            <a:fillRect/>
          </a:stretch>
        </p:blipFill>
        <p:spPr>
          <a:xfrm>
            <a:off x="6697150" y="1600200"/>
            <a:ext cx="1989650" cy="2971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Visual Perception</a:t>
            </a:r>
            <a:endParaRPr>
              <a:latin typeface="Calibri"/>
              <a:ea typeface="Calibri"/>
              <a:cs typeface="Calibri"/>
              <a:sym typeface="Calibri"/>
            </a:endParaRPr>
          </a:p>
        </p:txBody>
      </p:sp>
      <p:pic>
        <p:nvPicPr>
          <p:cNvPr id="80" name="Google Shape;80;p16"/>
          <p:cNvPicPr preferRelativeResize="0"/>
          <p:nvPr/>
        </p:nvPicPr>
        <p:blipFill>
          <a:blip r:embed="rId3">
            <a:alphaModFix/>
          </a:blip>
          <a:stretch>
            <a:fillRect/>
          </a:stretch>
        </p:blipFill>
        <p:spPr>
          <a:xfrm>
            <a:off x="3522600" y="1600200"/>
            <a:ext cx="5160175" cy="2971801"/>
          </a:xfrm>
          <a:prstGeom prst="rect">
            <a:avLst/>
          </a:prstGeom>
          <a:noFill/>
          <a:ln>
            <a:noFill/>
          </a:ln>
        </p:spPr>
      </p:pic>
      <p:sp>
        <p:nvSpPr>
          <p:cNvPr id="81" name="Google Shape;81;p16"/>
          <p:cNvSpPr txBox="1"/>
          <p:nvPr/>
        </p:nvSpPr>
        <p:spPr>
          <a:xfrm>
            <a:off x="463500" y="1600200"/>
            <a:ext cx="25770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Our visual perception produces a simplified internal representation, focussed on one Subject.</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900">
                <a:solidFill>
                  <a:schemeClr val="dk2"/>
                </a:solidFill>
                <a:latin typeface="Calibri"/>
                <a:ea typeface="Calibri"/>
                <a:cs typeface="Calibri"/>
                <a:sym typeface="Calibri"/>
              </a:rPr>
              <a:t>We maintain the illusion that we are looking at many things simultaneously.</a:t>
            </a:r>
            <a:endParaRPr sz="19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Perception Is Selective</a:t>
            </a:r>
            <a:endParaRPr>
              <a:latin typeface="Calibri"/>
              <a:ea typeface="Calibri"/>
              <a:cs typeface="Calibri"/>
              <a:sym typeface="Calibri"/>
            </a:endParaRPr>
          </a:p>
        </p:txBody>
      </p:sp>
      <p:sp>
        <p:nvSpPr>
          <p:cNvPr id="87" name="Google Shape;87;p17"/>
          <p:cNvSpPr txBox="1"/>
          <p:nvPr/>
        </p:nvSpPr>
        <p:spPr>
          <a:xfrm>
            <a:off x="2847450" y="1600200"/>
            <a:ext cx="58392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This Boy creates </a:t>
            </a:r>
            <a:r>
              <a:rPr lang="en" sz="1900">
                <a:solidFill>
                  <a:schemeClr val="dk2"/>
                </a:solidFill>
                <a:latin typeface="Calibri"/>
                <a:ea typeface="Calibri"/>
                <a:cs typeface="Calibri"/>
                <a:sym typeface="Calibri"/>
              </a:rPr>
              <a:t>a simplified internal representation.</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Lion***</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Snake**</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Rabbit, Dog, Cat, Bird</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Deer, Lawn, Bush</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Footpath, Footpath</a:t>
            </a:r>
            <a:endParaRPr sz="1900">
              <a:solidFill>
                <a:schemeClr val="dk2"/>
              </a:solidFill>
              <a:latin typeface="Calibri"/>
              <a:ea typeface="Calibri"/>
              <a:cs typeface="Calibri"/>
              <a:sym typeface="Calibri"/>
            </a:endParaRPr>
          </a:p>
          <a:p>
            <a:pPr indent="-349250" lvl="0" marL="457200" rtl="0" algn="just">
              <a:spcBef>
                <a:spcPts val="0"/>
              </a:spcBef>
              <a:spcAft>
                <a:spcPts val="0"/>
              </a:spcAft>
              <a:buClr>
                <a:schemeClr val="dk2"/>
              </a:buClr>
              <a:buSzPts val="1900"/>
              <a:buFont typeface="Calibri"/>
              <a:buChar char="●"/>
            </a:pPr>
            <a:r>
              <a:rPr lang="en" sz="1900">
                <a:solidFill>
                  <a:schemeClr val="dk2"/>
                </a:solidFill>
                <a:latin typeface="Calibri"/>
                <a:ea typeface="Calibri"/>
                <a:cs typeface="Calibri"/>
                <a:sym typeface="Calibri"/>
              </a:rPr>
              <a:t>Car, Driver, Tree, Tree, Bush, Street</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He attends to the Lion and may be aware of the Snake.</a:t>
            </a:r>
            <a:endParaRPr sz="1900">
              <a:solidFill>
                <a:schemeClr val="dk2"/>
              </a:solidFill>
              <a:latin typeface="Calibri"/>
              <a:ea typeface="Calibri"/>
              <a:cs typeface="Calibri"/>
              <a:sym typeface="Calibri"/>
            </a:endParaRPr>
          </a:p>
        </p:txBody>
      </p:sp>
      <p:pic>
        <p:nvPicPr>
          <p:cNvPr id="88" name="Google Shape;88;p17"/>
          <p:cNvPicPr preferRelativeResize="0"/>
          <p:nvPr/>
        </p:nvPicPr>
        <p:blipFill>
          <a:blip r:embed="rId3">
            <a:alphaModFix/>
          </a:blip>
          <a:stretch>
            <a:fillRect/>
          </a:stretch>
        </p:blipFill>
        <p:spPr>
          <a:xfrm>
            <a:off x="463500" y="1606244"/>
            <a:ext cx="1942775" cy="2965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463500" y="744575"/>
            <a:ext cx="82233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Attention</a:t>
            </a:r>
            <a:endParaRPr>
              <a:latin typeface="Calibri"/>
              <a:ea typeface="Calibri"/>
              <a:cs typeface="Calibri"/>
              <a:sym typeface="Calibri"/>
            </a:endParaRPr>
          </a:p>
        </p:txBody>
      </p:sp>
      <p:sp>
        <p:nvSpPr>
          <p:cNvPr id="94" name="Google Shape;94;p18"/>
          <p:cNvSpPr txBox="1"/>
          <p:nvPr/>
        </p:nvSpPr>
        <p:spPr>
          <a:xfrm>
            <a:off x="-426375" y="6177700"/>
            <a:ext cx="4261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200">
                <a:solidFill>
                  <a:schemeClr val="dk2"/>
                </a:solidFill>
                <a:latin typeface="Calibri"/>
                <a:ea typeface="Calibri"/>
                <a:cs typeface="Calibri"/>
                <a:sym typeface="Calibri"/>
              </a:rPr>
              <a:t>Above, t</a:t>
            </a:r>
            <a:r>
              <a:rPr lang="en" sz="2200">
                <a:solidFill>
                  <a:schemeClr val="dk2"/>
                </a:solidFill>
                <a:latin typeface="Calibri"/>
                <a:ea typeface="Calibri"/>
                <a:cs typeface="Calibri"/>
                <a:sym typeface="Calibri"/>
              </a:rPr>
              <a:t>he Rabbit is attending to the dog even though the Lion is </a:t>
            </a:r>
            <a:r>
              <a:rPr lang="en" sz="2200">
                <a:solidFill>
                  <a:schemeClr val="dk2"/>
                </a:solidFill>
                <a:latin typeface="Calibri"/>
                <a:ea typeface="Calibri"/>
                <a:cs typeface="Calibri"/>
                <a:sym typeface="Calibri"/>
              </a:rPr>
              <a:t>attending</a:t>
            </a:r>
            <a:r>
              <a:rPr lang="en" sz="2200">
                <a:solidFill>
                  <a:schemeClr val="dk2"/>
                </a:solidFill>
                <a:latin typeface="Calibri"/>
                <a:ea typeface="Calibri"/>
                <a:cs typeface="Calibri"/>
                <a:sym typeface="Calibri"/>
              </a:rPr>
              <a:t> to the Rabbit. </a:t>
            </a:r>
            <a:endParaRPr sz="2200">
              <a:solidFill>
                <a:schemeClr val="dk2"/>
              </a:solidFill>
              <a:latin typeface="Calibri"/>
              <a:ea typeface="Calibri"/>
              <a:cs typeface="Calibri"/>
              <a:sym typeface="Calibri"/>
            </a:endParaRPr>
          </a:p>
        </p:txBody>
      </p:sp>
      <p:pic>
        <p:nvPicPr>
          <p:cNvPr id="95" name="Google Shape;95;p18"/>
          <p:cNvPicPr preferRelativeResize="0"/>
          <p:nvPr/>
        </p:nvPicPr>
        <p:blipFill>
          <a:blip r:embed="rId3">
            <a:alphaModFix/>
          </a:blip>
          <a:stretch>
            <a:fillRect/>
          </a:stretch>
        </p:blipFill>
        <p:spPr>
          <a:xfrm>
            <a:off x="463500" y="1600200"/>
            <a:ext cx="1919656" cy="2971799"/>
          </a:xfrm>
          <a:prstGeom prst="rect">
            <a:avLst/>
          </a:prstGeom>
          <a:noFill/>
          <a:ln>
            <a:noFill/>
          </a:ln>
        </p:spPr>
      </p:pic>
      <p:sp>
        <p:nvSpPr>
          <p:cNvPr id="96" name="Google Shape;96;p18"/>
          <p:cNvSpPr txBox="1"/>
          <p:nvPr/>
        </p:nvSpPr>
        <p:spPr>
          <a:xfrm>
            <a:off x="2855675" y="1649250"/>
            <a:ext cx="58311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A</a:t>
            </a:r>
            <a:r>
              <a:rPr lang="en" sz="1900">
                <a:solidFill>
                  <a:schemeClr val="dk2"/>
                </a:solidFill>
                <a:latin typeface="Calibri"/>
                <a:ea typeface="Calibri"/>
                <a:cs typeface="Calibri"/>
                <a:sym typeface="Calibri"/>
              </a:rPr>
              <a:t>ll of the sentient beings (Observers) perceive and are attending to the Boy (Subject). Each has established a reference frame, centred on their visual system and oriented toward the Boy. This relationship between Observer and Subject is a Pose. A Pose is a simple and direct way to express an attention relationship, visually </a:t>
            </a:r>
            <a:r>
              <a:rPr lang="en" sz="1900">
                <a:solidFill>
                  <a:schemeClr val="dk2"/>
                </a:solidFill>
                <a:latin typeface="Calibri"/>
                <a:ea typeface="Calibri"/>
                <a:cs typeface="Calibri"/>
                <a:sym typeface="Calibri"/>
              </a:rPr>
              <a:t>perceived in the scene.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Example Pose description: </a:t>
            </a:r>
            <a:r>
              <a:rPr i="1" lang="en" sz="1900">
                <a:solidFill>
                  <a:schemeClr val="dk2"/>
                </a:solidFill>
                <a:latin typeface="Calibri"/>
                <a:ea typeface="Calibri"/>
                <a:cs typeface="Calibri"/>
                <a:sym typeface="Calibri"/>
              </a:rPr>
              <a:t>The Lion is 3 m in front of the Boy, looking at him</a:t>
            </a:r>
            <a:r>
              <a:rPr lang="en" sz="1900">
                <a:solidFill>
                  <a:schemeClr val="dk2"/>
                </a:solidFill>
                <a:latin typeface="Calibri"/>
                <a:ea typeface="Calibri"/>
                <a:cs typeface="Calibri"/>
                <a:sym typeface="Calibri"/>
              </a:rPr>
              <a:t>. </a:t>
            </a:r>
            <a:endParaRPr sz="19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ctrTitle"/>
          </p:nvPr>
        </p:nvSpPr>
        <p:spPr>
          <a:xfrm>
            <a:off x="463500" y="744575"/>
            <a:ext cx="82233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Attention and Pose</a:t>
            </a:r>
            <a:endParaRPr>
              <a:latin typeface="Calibri"/>
              <a:ea typeface="Calibri"/>
              <a:cs typeface="Calibri"/>
              <a:sym typeface="Calibri"/>
            </a:endParaRPr>
          </a:p>
        </p:txBody>
      </p:sp>
      <p:sp>
        <p:nvSpPr>
          <p:cNvPr id="102" name="Google Shape;102;p19"/>
          <p:cNvSpPr txBox="1"/>
          <p:nvPr/>
        </p:nvSpPr>
        <p:spPr>
          <a:xfrm>
            <a:off x="463500" y="1600200"/>
            <a:ext cx="47805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Here</a:t>
            </a:r>
            <a:r>
              <a:rPr lang="en" sz="1900">
                <a:solidFill>
                  <a:schemeClr val="dk2"/>
                </a:solidFill>
                <a:latin typeface="Calibri"/>
                <a:ea typeface="Calibri"/>
                <a:cs typeface="Calibri"/>
                <a:sym typeface="Calibri"/>
              </a:rPr>
              <a:t>, the Rabbit (Observer) is attending to the Dog (Subject) while the Lion (Observer) is attending to the Rabbit (Subject).  Some objects cannot pay attention (Tree) and some are </a:t>
            </a:r>
            <a:r>
              <a:rPr i="1" lang="en" sz="1900">
                <a:solidFill>
                  <a:schemeClr val="dk2"/>
                </a:solidFill>
                <a:latin typeface="Calibri"/>
                <a:ea typeface="Calibri"/>
                <a:cs typeface="Calibri"/>
                <a:sym typeface="Calibri"/>
              </a:rPr>
              <a:t>controlled</a:t>
            </a:r>
            <a:r>
              <a:rPr lang="en" sz="1900">
                <a:solidFill>
                  <a:schemeClr val="dk2"/>
                </a:solidFill>
                <a:latin typeface="Calibri"/>
                <a:ea typeface="Calibri"/>
                <a:cs typeface="Calibri"/>
                <a:sym typeface="Calibri"/>
              </a:rPr>
              <a:t> by an Observer (Car).</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Each Observer can fully attend to only one detected Subject at a time. Posed attention limits global awareness but we normally do not realise this effect of focus. </a:t>
            </a:r>
            <a:endParaRPr sz="2200">
              <a:solidFill>
                <a:schemeClr val="dk2"/>
              </a:solidFill>
              <a:latin typeface="Calibri"/>
              <a:ea typeface="Calibri"/>
              <a:cs typeface="Calibri"/>
              <a:sym typeface="Calibri"/>
            </a:endParaRPr>
          </a:p>
        </p:txBody>
      </p:sp>
      <p:pic>
        <p:nvPicPr>
          <p:cNvPr id="103" name="Google Shape;103;p19"/>
          <p:cNvPicPr preferRelativeResize="0"/>
          <p:nvPr/>
        </p:nvPicPr>
        <p:blipFill>
          <a:blip r:embed="rId3">
            <a:alphaModFix/>
          </a:blip>
          <a:stretch>
            <a:fillRect/>
          </a:stretch>
        </p:blipFill>
        <p:spPr>
          <a:xfrm>
            <a:off x="5762177" y="1600200"/>
            <a:ext cx="2924629" cy="297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A Model for Pose</a:t>
            </a:r>
            <a:endParaRPr>
              <a:latin typeface="Calibri"/>
              <a:ea typeface="Calibri"/>
              <a:cs typeface="Calibri"/>
              <a:sym typeface="Calibri"/>
            </a:endParaRPr>
          </a:p>
        </p:txBody>
      </p:sp>
      <p:pic>
        <p:nvPicPr>
          <p:cNvPr id="109" name="Google Shape;109;p20"/>
          <p:cNvPicPr preferRelativeResize="0"/>
          <p:nvPr/>
        </p:nvPicPr>
        <p:blipFill>
          <a:blip r:embed="rId3">
            <a:alphaModFix/>
          </a:blip>
          <a:stretch>
            <a:fillRect/>
          </a:stretch>
        </p:blipFill>
        <p:spPr>
          <a:xfrm>
            <a:off x="3452078" y="1600200"/>
            <a:ext cx="2047721" cy="2971801"/>
          </a:xfrm>
          <a:prstGeom prst="rect">
            <a:avLst/>
          </a:prstGeom>
          <a:noFill/>
          <a:ln>
            <a:noFill/>
          </a:ln>
        </p:spPr>
      </p:pic>
      <p:sp>
        <p:nvSpPr>
          <p:cNvPr id="110" name="Google Shape;110;p20"/>
          <p:cNvSpPr txBox="1"/>
          <p:nvPr/>
        </p:nvSpPr>
        <p:spPr>
          <a:xfrm>
            <a:off x="463500" y="1600075"/>
            <a:ext cx="2500800" cy="297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Pose is an abstraction of the concept of an Observer’s attention to a visually detected Subject.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One way to express Pose is to start with a geometrical model.</a:t>
            </a:r>
            <a:endParaRPr sz="1900">
              <a:solidFill>
                <a:schemeClr val="dk2"/>
              </a:solidFill>
              <a:latin typeface="Calibri"/>
              <a:ea typeface="Calibri"/>
              <a:cs typeface="Calibri"/>
              <a:sym typeface="Calibri"/>
            </a:endParaRPr>
          </a:p>
        </p:txBody>
      </p:sp>
      <p:sp>
        <p:nvSpPr>
          <p:cNvPr id="111" name="Google Shape;111;p20"/>
          <p:cNvSpPr txBox="1"/>
          <p:nvPr/>
        </p:nvSpPr>
        <p:spPr>
          <a:xfrm>
            <a:off x="5919650" y="1600200"/>
            <a:ext cx="2767200" cy="29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rPr>
              <a:t>Step 1</a:t>
            </a:r>
            <a:r>
              <a:rPr lang="en" sz="1800">
                <a:solidFill>
                  <a:schemeClr val="dk2"/>
                </a:solidFill>
              </a:rPr>
              <a:t>: </a:t>
            </a:r>
            <a:endParaRPr sz="1800">
              <a:solidFill>
                <a:schemeClr val="dk2"/>
              </a:solidFill>
            </a:endParaRPr>
          </a:p>
          <a:p>
            <a:pPr indent="0" lvl="0" marL="0" rtl="0" algn="just">
              <a:spcBef>
                <a:spcPts val="0"/>
              </a:spcBef>
              <a:spcAft>
                <a:spcPts val="0"/>
              </a:spcAft>
              <a:buNone/>
            </a:pPr>
            <a:r>
              <a:rPr lang="en" sz="1800">
                <a:solidFill>
                  <a:schemeClr val="dk2"/>
                </a:solidFill>
              </a:rPr>
              <a:t>Transform the “centre of visual perception” to a external 3D coordinate system (Translation).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dk2"/>
                </a:solidFill>
              </a:rPr>
              <a:t>Step 2</a:t>
            </a:r>
            <a:r>
              <a:rPr lang="en" sz="1800">
                <a:solidFill>
                  <a:schemeClr val="dk2"/>
                </a:solidFill>
              </a:rPr>
              <a:t>: </a:t>
            </a:r>
            <a:endParaRPr sz="1800">
              <a:solidFill>
                <a:schemeClr val="dk2"/>
              </a:solidFill>
            </a:endParaRPr>
          </a:p>
          <a:p>
            <a:pPr indent="0" lvl="0" marL="0" rtl="0" algn="just">
              <a:spcBef>
                <a:spcPts val="0"/>
              </a:spcBef>
              <a:spcAft>
                <a:spcPts val="0"/>
              </a:spcAft>
              <a:buNone/>
            </a:pPr>
            <a:r>
              <a:rPr lang="en" sz="1800">
                <a:solidFill>
                  <a:schemeClr val="dk2"/>
                </a:solidFill>
              </a:rPr>
              <a:t>Align the coordinate system with the direction of attention (Orientation).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ctrTitle"/>
          </p:nvPr>
        </p:nvSpPr>
        <p:spPr>
          <a:xfrm>
            <a:off x="311700" y="744575"/>
            <a:ext cx="8520600" cy="74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alibri"/>
                <a:ea typeface="Calibri"/>
                <a:cs typeface="Calibri"/>
                <a:sym typeface="Calibri"/>
              </a:rPr>
              <a:t>Pose and Depth</a:t>
            </a:r>
            <a:endParaRPr>
              <a:latin typeface="Calibri"/>
              <a:ea typeface="Calibri"/>
              <a:cs typeface="Calibri"/>
              <a:sym typeface="Calibri"/>
            </a:endParaRPr>
          </a:p>
        </p:txBody>
      </p:sp>
      <p:pic>
        <p:nvPicPr>
          <p:cNvPr id="117" name="Google Shape;117;p21"/>
          <p:cNvPicPr preferRelativeResize="0"/>
          <p:nvPr/>
        </p:nvPicPr>
        <p:blipFill>
          <a:blip r:embed="rId3">
            <a:alphaModFix/>
          </a:blip>
          <a:stretch>
            <a:fillRect/>
          </a:stretch>
        </p:blipFill>
        <p:spPr>
          <a:xfrm>
            <a:off x="3452078" y="1600200"/>
            <a:ext cx="2047721" cy="2971801"/>
          </a:xfrm>
          <a:prstGeom prst="rect">
            <a:avLst/>
          </a:prstGeom>
          <a:noFill/>
          <a:ln>
            <a:noFill/>
          </a:ln>
        </p:spPr>
      </p:pic>
      <p:sp>
        <p:nvSpPr>
          <p:cNvPr id="118" name="Google Shape;118;p21"/>
          <p:cNvSpPr txBox="1"/>
          <p:nvPr/>
        </p:nvSpPr>
        <p:spPr>
          <a:xfrm>
            <a:off x="463500" y="1600075"/>
            <a:ext cx="2500800" cy="297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A Pose by itself, defines a ray somewhere along which a Subject of interest lies. </a:t>
            </a:r>
            <a:r>
              <a:rPr lang="en" sz="1900">
                <a:solidFill>
                  <a:schemeClr val="dk2"/>
                </a:solidFill>
                <a:latin typeface="Calibri"/>
                <a:ea typeface="Calibri"/>
                <a:cs typeface="Calibri"/>
                <a:sym typeface="Calibri"/>
              </a:rPr>
              <a:t>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Adding the distance along the ray, from Observer to Subject, or Depth, gives the Position of the Subject,</a:t>
            </a:r>
            <a:endParaRPr sz="1900">
              <a:solidFill>
                <a:schemeClr val="dk2"/>
              </a:solidFill>
              <a:latin typeface="Calibri"/>
              <a:ea typeface="Calibri"/>
              <a:cs typeface="Calibri"/>
              <a:sym typeface="Calibri"/>
            </a:endParaRPr>
          </a:p>
        </p:txBody>
      </p:sp>
      <p:sp>
        <p:nvSpPr>
          <p:cNvPr id="119" name="Google Shape;119;p21"/>
          <p:cNvSpPr txBox="1"/>
          <p:nvPr/>
        </p:nvSpPr>
        <p:spPr>
          <a:xfrm>
            <a:off x="5919650" y="1600200"/>
            <a:ext cx="2767200" cy="297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2"/>
                </a:solidFill>
                <a:latin typeface="Calibri"/>
                <a:ea typeface="Calibri"/>
                <a:cs typeface="Calibri"/>
                <a:sym typeface="Calibri"/>
              </a:rPr>
              <a:t>(Optional) </a:t>
            </a:r>
            <a:r>
              <a:rPr lang="en" sz="1900" u="sng">
                <a:solidFill>
                  <a:schemeClr val="dk2"/>
                </a:solidFill>
                <a:latin typeface="Calibri"/>
                <a:ea typeface="Calibri"/>
                <a:cs typeface="Calibri"/>
                <a:sym typeface="Calibri"/>
              </a:rPr>
              <a:t>Step</a:t>
            </a:r>
            <a:r>
              <a:rPr lang="en" sz="1900">
                <a:solidFill>
                  <a:schemeClr val="dk2"/>
                </a:solidFill>
                <a:latin typeface="Calibri"/>
                <a:ea typeface="Calibri"/>
                <a:cs typeface="Calibri"/>
                <a:sym typeface="Calibri"/>
              </a:rPr>
              <a:t> 3:</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Determine the distance along the direction of attention from the centre of visual perception to the Subject (Depth).</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t/>
            </a:r>
            <a:endParaRPr sz="1900">
              <a:solidFill>
                <a:schemeClr val="dk2"/>
              </a:solidFill>
              <a:latin typeface="Calibri"/>
              <a:ea typeface="Calibri"/>
              <a:cs typeface="Calibri"/>
              <a:sym typeface="Calibri"/>
            </a:endParaRPr>
          </a:p>
          <a:p>
            <a:pPr indent="0" lvl="0" marL="0" rtl="0" algn="just">
              <a:spcBef>
                <a:spcPts val="0"/>
              </a:spcBef>
              <a:spcAft>
                <a:spcPts val="0"/>
              </a:spcAft>
              <a:buNone/>
            </a:pPr>
            <a:r>
              <a:rPr lang="en" sz="1900">
                <a:solidFill>
                  <a:schemeClr val="dk2"/>
                </a:solidFill>
                <a:latin typeface="Calibri"/>
                <a:ea typeface="Calibri"/>
                <a:cs typeface="Calibri"/>
                <a:sym typeface="Calibri"/>
              </a:rPr>
              <a:t>This step requires extra information that is often unavailable.</a:t>
            </a:r>
            <a:endParaRPr sz="19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